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326" r:id="rId3"/>
    <p:sldId id="299" r:id="rId4"/>
    <p:sldId id="296" r:id="rId5"/>
    <p:sldId id="297" r:id="rId6"/>
    <p:sldId id="298" r:id="rId7"/>
    <p:sldId id="309" r:id="rId8"/>
    <p:sldId id="321" r:id="rId9"/>
    <p:sldId id="300" r:id="rId10"/>
    <p:sldId id="301" r:id="rId11"/>
    <p:sldId id="303" r:id="rId12"/>
    <p:sldId id="305" r:id="rId13"/>
    <p:sldId id="306" r:id="rId14"/>
    <p:sldId id="315" r:id="rId15"/>
    <p:sldId id="308" r:id="rId16"/>
    <p:sldId id="302" r:id="rId17"/>
    <p:sldId id="310" r:id="rId18"/>
    <p:sldId id="319" r:id="rId19"/>
    <p:sldId id="311" r:id="rId20"/>
    <p:sldId id="323" r:id="rId21"/>
    <p:sldId id="313" r:id="rId22"/>
    <p:sldId id="314" r:id="rId23"/>
    <p:sldId id="325" r:id="rId24"/>
    <p:sldId id="316" r:id="rId25"/>
    <p:sldId id="317" r:id="rId26"/>
    <p:sldId id="307" r:id="rId27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125" d="100"/>
          <a:sy n="125" d="100"/>
        </p:scale>
        <p:origin x="-72" y="8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60225C-C70C-45CF-8674-07F7C5BC34BA}" type="datetimeFigureOut">
              <a:rPr lang="en-GB" smtClean="0"/>
              <a:t>23/02/2022</a:t>
            </a:fld>
            <a:endParaRPr lang="en-GB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00C1E8-F768-4C65-A0BE-DFB96637FE06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0933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23119-F7BB-420D-9C5D-0429A1C7523E}" type="datetimeFigureOut">
              <a:rPr lang="en-GB" smtClean="0"/>
              <a:t>23/02/2022</a:t>
            </a:fld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6B05-0678-4B0B-BB69-45E99E97E9AC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4582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23119-F7BB-420D-9C5D-0429A1C7523E}" type="datetimeFigureOut">
              <a:rPr lang="en-GB" smtClean="0"/>
              <a:t>23/02/2022</a:t>
            </a:fld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6B05-0678-4B0B-BB69-45E99E97E9AC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526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23119-F7BB-420D-9C5D-0429A1C7523E}" type="datetimeFigureOut">
              <a:rPr lang="en-GB" smtClean="0"/>
              <a:t>23/02/2022</a:t>
            </a:fld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6B05-0678-4B0B-BB69-45E99E97E9AC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090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23119-F7BB-420D-9C5D-0429A1C7523E}" type="datetimeFigureOut">
              <a:rPr lang="en-GB" smtClean="0"/>
              <a:t>23/02/2022</a:t>
            </a:fld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6B05-0678-4B0B-BB69-45E99E97E9AC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6730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23119-F7BB-420D-9C5D-0429A1C7523E}" type="datetimeFigureOut">
              <a:rPr lang="en-GB" smtClean="0"/>
              <a:t>23/02/2022</a:t>
            </a:fld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6B05-0678-4B0B-BB69-45E99E97E9AC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2244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23119-F7BB-420D-9C5D-0429A1C7523E}" type="datetimeFigureOut">
              <a:rPr lang="en-GB" smtClean="0"/>
              <a:t>23/02/2022</a:t>
            </a:fld>
            <a:endParaRPr lang="en-GB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6B05-0678-4B0B-BB69-45E99E97E9AC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4494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23119-F7BB-420D-9C5D-0429A1C7523E}" type="datetimeFigureOut">
              <a:rPr lang="en-GB" smtClean="0"/>
              <a:t>23/02/2022</a:t>
            </a:fld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6B05-0678-4B0B-BB69-45E99E97E9AC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985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23119-F7BB-420D-9C5D-0429A1C7523E}" type="datetimeFigureOut">
              <a:rPr lang="en-GB" smtClean="0"/>
              <a:t>23/02/2022</a:t>
            </a:fld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6B05-0678-4B0B-BB69-45E99E97E9AC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858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23119-F7BB-420D-9C5D-0429A1C7523E}" type="datetimeFigureOut">
              <a:rPr lang="en-GB" smtClean="0"/>
              <a:t>23/02/2022</a:t>
            </a:fld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6B05-0678-4B0B-BB69-45E99E97E9AC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2526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23119-F7BB-420D-9C5D-0429A1C7523E}" type="datetimeFigureOut">
              <a:rPr lang="en-GB" smtClean="0"/>
              <a:t>23/02/2022</a:t>
            </a:fld>
            <a:endParaRPr lang="en-GB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6B05-0678-4B0B-BB69-45E99E97E9AC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4353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23119-F7BB-420D-9C5D-0429A1C7523E}" type="datetimeFigureOut">
              <a:rPr lang="en-GB" smtClean="0"/>
              <a:t>23/02/2022</a:t>
            </a:fld>
            <a:endParaRPr lang="en-GB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A6B05-0678-4B0B-BB69-45E99E97E9AC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503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23119-F7BB-420D-9C5D-0429A1C7523E}" type="datetimeFigureOut">
              <a:rPr lang="en-GB" smtClean="0"/>
              <a:t>23/02/2022</a:t>
            </a:fld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A6B05-0678-4B0B-BB69-45E99E97E9AC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1181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2.jp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13.jpg"/><Relationship Id="rId5" Type="http://schemas.openxmlformats.org/officeDocument/2006/relationships/image" Target="../media/image4.wmf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14.jpg"/><Relationship Id="rId5" Type="http://schemas.openxmlformats.org/officeDocument/2006/relationships/image" Target="../media/image4.wmf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Relationship Id="rId6" Type="http://schemas.openxmlformats.org/officeDocument/2006/relationships/image" Target="../media/image16.jpg"/><Relationship Id="rId5" Type="http://schemas.openxmlformats.org/officeDocument/2006/relationships/image" Target="../media/image4.wmf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17.jpg"/><Relationship Id="rId5" Type="http://schemas.openxmlformats.org/officeDocument/2006/relationships/image" Target="../media/image4.wmf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image" Target="../media/image4.wmf"/><Relationship Id="rId5" Type="http://schemas.openxmlformats.org/officeDocument/2006/relationships/image" Target="../media/image1.jpe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5" Type="http://schemas.openxmlformats.org/officeDocument/2006/relationships/image" Target="../media/image19.gif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5" Type="http://schemas.openxmlformats.org/officeDocument/2006/relationships/image" Target="../media/image20.gif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5" Type="http://schemas.openxmlformats.org/officeDocument/2006/relationships/image" Target="../media/image21.jpg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image" Target="../media/image4.wmf"/><Relationship Id="rId5" Type="http://schemas.openxmlformats.org/officeDocument/2006/relationships/image" Target="../media/image1.jpeg"/><Relationship Id="rId4" Type="http://schemas.openxmlformats.org/officeDocument/2006/relationships/image" Target="../media/image22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image" Target="../media/image1.jpeg"/><Relationship Id="rId4" Type="http://schemas.openxmlformats.org/officeDocument/2006/relationships/image" Target="../media/image2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4.wmf"/><Relationship Id="rId5" Type="http://schemas.openxmlformats.org/officeDocument/2006/relationships/image" Target="../media/image3.jpg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5" Type="http://schemas.openxmlformats.org/officeDocument/2006/relationships/image" Target="../media/image24.jpg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image" Target="../media/image26.jpg"/><Relationship Id="rId5" Type="http://schemas.openxmlformats.org/officeDocument/2006/relationships/image" Target="../media/image25.png"/><Relationship Id="rId4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2.xml"/><Relationship Id="rId5" Type="http://schemas.openxmlformats.org/officeDocument/2006/relationships/image" Target="../media/image27.jpg"/><Relationship Id="rId4" Type="http://schemas.openxmlformats.org/officeDocument/2006/relationships/image" Target="../media/image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image" Target="../media/image4.wmf"/><Relationship Id="rId5" Type="http://schemas.openxmlformats.org/officeDocument/2006/relationships/image" Target="../media/image28.gif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5" Type="http://schemas.openxmlformats.org/officeDocument/2006/relationships/image" Target="../media/image29.jpeg"/><Relationship Id="rId4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5" Type="http://schemas.openxmlformats.org/officeDocument/2006/relationships/image" Target="../media/image30.jpeg"/><Relationship Id="rId4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1.jpeg"/><Relationship Id="rId5" Type="http://schemas.openxmlformats.org/officeDocument/2006/relationships/image" Target="../media/image31.jpeg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5.jpe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image" Target="../media/image1.jpeg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7.jpg"/><Relationship Id="rId5" Type="http://schemas.openxmlformats.org/officeDocument/2006/relationships/image" Target="../media/image4.wmf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9.jpg"/><Relationship Id="rId5" Type="http://schemas.openxmlformats.org/officeDocument/2006/relationships/image" Target="../media/image1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image" Target="../media/image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image" Target="../media/image11.jp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image" Target="../media/image12.gif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/>
          <p:nvPr/>
        </p:nvSpPr>
        <p:spPr>
          <a:xfrm rot="-2700000" flipH="1">
            <a:off x="3037939" y="6169450"/>
            <a:ext cx="110331" cy="111125"/>
          </a:xfrm>
          <a:custGeom>
            <a:avLst/>
            <a:gdLst>
              <a:gd name="connsiteX0" fmla="*/ 0 w 216024"/>
              <a:gd name="connsiteY0" fmla="*/ 216024 h 216024"/>
              <a:gd name="connsiteX1" fmla="*/ 0 w 216024"/>
              <a:gd name="connsiteY1" fmla="*/ 0 h 216024"/>
              <a:gd name="connsiteX2" fmla="*/ 216024 w 216024"/>
              <a:gd name="connsiteY2" fmla="*/ 216024 h 216024"/>
              <a:gd name="connsiteX3" fmla="*/ 0 w 216024"/>
              <a:gd name="connsiteY3" fmla="*/ 216024 h 216024"/>
              <a:gd name="connsiteX0" fmla="*/ 31765 w 247789"/>
              <a:gd name="connsiteY0" fmla="*/ 256225 h 298929"/>
              <a:gd name="connsiteX1" fmla="*/ 57199 w 247789"/>
              <a:gd name="connsiteY1" fmla="*/ 0 h 298929"/>
              <a:gd name="connsiteX2" fmla="*/ 247789 w 247789"/>
              <a:gd name="connsiteY2" fmla="*/ 256225 h 298929"/>
              <a:gd name="connsiteX3" fmla="*/ 31765 w 247789"/>
              <a:gd name="connsiteY3" fmla="*/ 256225 h 298929"/>
              <a:gd name="connsiteX0" fmla="*/ 38261 w 293258"/>
              <a:gd name="connsiteY0" fmla="*/ 256225 h 294486"/>
              <a:gd name="connsiteX1" fmla="*/ 63695 w 293258"/>
              <a:gd name="connsiteY1" fmla="*/ 0 h 294486"/>
              <a:gd name="connsiteX2" fmla="*/ 293258 w 293258"/>
              <a:gd name="connsiteY2" fmla="*/ 229565 h 294486"/>
              <a:gd name="connsiteX3" fmla="*/ 38261 w 293258"/>
              <a:gd name="connsiteY3" fmla="*/ 256225 h 294486"/>
              <a:gd name="connsiteX0" fmla="*/ 38261 w 293258"/>
              <a:gd name="connsiteY0" fmla="*/ 256225 h 294486"/>
              <a:gd name="connsiteX1" fmla="*/ 63695 w 293258"/>
              <a:gd name="connsiteY1" fmla="*/ 0 h 294486"/>
              <a:gd name="connsiteX2" fmla="*/ 293258 w 293258"/>
              <a:gd name="connsiteY2" fmla="*/ 229565 h 294486"/>
              <a:gd name="connsiteX3" fmla="*/ 38261 w 293258"/>
              <a:gd name="connsiteY3" fmla="*/ 256225 h 294486"/>
              <a:gd name="connsiteX0" fmla="*/ 38261 w 293258"/>
              <a:gd name="connsiteY0" fmla="*/ 256225 h 256225"/>
              <a:gd name="connsiteX1" fmla="*/ 63695 w 293258"/>
              <a:gd name="connsiteY1" fmla="*/ 0 h 256225"/>
              <a:gd name="connsiteX2" fmla="*/ 293258 w 293258"/>
              <a:gd name="connsiteY2" fmla="*/ 229565 h 256225"/>
              <a:gd name="connsiteX3" fmla="*/ 38261 w 293258"/>
              <a:gd name="connsiteY3" fmla="*/ 256225 h 256225"/>
              <a:gd name="connsiteX0" fmla="*/ 0 w 254997"/>
              <a:gd name="connsiteY0" fmla="*/ 256225 h 256225"/>
              <a:gd name="connsiteX1" fmla="*/ 25434 w 254997"/>
              <a:gd name="connsiteY1" fmla="*/ 0 h 256225"/>
              <a:gd name="connsiteX2" fmla="*/ 254997 w 254997"/>
              <a:gd name="connsiteY2" fmla="*/ 229565 h 256225"/>
              <a:gd name="connsiteX3" fmla="*/ 0 w 254997"/>
              <a:gd name="connsiteY3" fmla="*/ 256225 h 25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997" h="256225">
                <a:moveTo>
                  <a:pt x="0" y="256225"/>
                </a:moveTo>
                <a:cubicBezTo>
                  <a:pt x="17883" y="65422"/>
                  <a:pt x="16956" y="85408"/>
                  <a:pt x="25434" y="0"/>
                </a:cubicBezTo>
                <a:lnTo>
                  <a:pt x="254997" y="229565"/>
                </a:lnTo>
                <a:cubicBezTo>
                  <a:pt x="41795" y="251735"/>
                  <a:pt x="184524" y="238798"/>
                  <a:pt x="0" y="25622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Comic Sans MS" pitchFamily="66" charset="0"/>
            </a:endParaRPr>
          </a:p>
        </p:txBody>
      </p:sp>
      <p:sp>
        <p:nvSpPr>
          <p:cNvPr id="39" name="Rectangle à coins arrondis 38"/>
          <p:cNvSpPr/>
          <p:nvPr/>
        </p:nvSpPr>
        <p:spPr>
          <a:xfrm>
            <a:off x="251521" y="260350"/>
            <a:ext cx="6210516" cy="50482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Lean tools</a:t>
            </a:r>
            <a:endParaRPr lang="en-US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7187974" y="260648"/>
            <a:ext cx="1708715" cy="504825"/>
          </a:xfrm>
          <a:prstGeom prst="roundRect">
            <a:avLst/>
          </a:prstGeom>
          <a:solidFill>
            <a:srgbClr val="00B0F0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905"/>
                <a:solidFill>
                  <a:srgbClr val="FFFF00"/>
                </a:solidFill>
                <a:latin typeface="Comic Sans MS" pitchFamily="66" charset="0"/>
              </a:rPr>
              <a:t>Lean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AMI\Documents\Isolean\Fiches outils\V Lean\Le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19" y="188640"/>
            <a:ext cx="676934" cy="67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à coins arrondis 10"/>
          <p:cNvSpPr/>
          <p:nvPr>
            <p:custDataLst>
              <p:tags r:id="rId1"/>
            </p:custDataLst>
          </p:nvPr>
        </p:nvSpPr>
        <p:spPr>
          <a:xfrm>
            <a:off x="273051" y="986172"/>
            <a:ext cx="5016775" cy="1362708"/>
          </a:xfrm>
          <a:prstGeom prst="roundRect">
            <a:avLst>
              <a:gd name="adj" fmla="val 2568"/>
            </a:avLst>
          </a:prstGeom>
          <a:solidFill>
            <a:srgbClr val="E7FFFF"/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General:</a:t>
            </a:r>
          </a:p>
          <a:p>
            <a:pPr>
              <a:defRPr/>
            </a:pPr>
            <a:endParaRPr lang="en-US" sz="800" dirty="0" smtClean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Many of the tools in the Lean family come from the Toyota model (SMED, pull system, Kanban, Heijunka), while others are fully-fledged philosophies such as Kaizen, 5 S or Theory of Constraints. QCDSE stands for Quality, Cost, Deadline, Safety and Environment.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2" name="Rectangle à coins arrondis 11"/>
          <p:cNvSpPr/>
          <p:nvPr>
            <p:custDataLst>
              <p:tags r:id="rId2"/>
            </p:custDataLst>
          </p:nvPr>
        </p:nvSpPr>
        <p:spPr>
          <a:xfrm>
            <a:off x="5508104" y="986170"/>
            <a:ext cx="3388585" cy="5387973"/>
          </a:xfrm>
          <a:prstGeom prst="roundRect">
            <a:avLst>
              <a:gd name="adj" fmla="val 4978"/>
            </a:avLst>
          </a:prstGeom>
          <a:solidFill>
            <a:srgbClr val="E7FFFF"/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 algn="just"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List of tools:</a:t>
            </a:r>
          </a:p>
          <a:p>
            <a:pPr lvl="0" algn="just">
              <a:defRPr/>
            </a:pPr>
            <a:endParaRPr lang="en-US" sz="8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marL="228600" lvl="0" indent="-228600" fontAlgn="base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5 S</a:t>
            </a:r>
          </a:p>
          <a:p>
            <a:pPr marL="228600" lvl="0" indent="-228600" fontAlgn="base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CTQ, Critical To Quality analysis</a:t>
            </a:r>
          </a:p>
          <a:p>
            <a:pPr marL="228600" lvl="0" indent="-228600" fontAlgn="base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Andon</a:t>
            </a:r>
          </a:p>
          <a:p>
            <a:pPr marL="228600" lvl="0" indent="-228600" fontAlgn="base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VSM, Value Stream Map</a:t>
            </a:r>
          </a:p>
          <a:p>
            <a:pPr marL="228600" lvl="0" indent="-228600" fontAlgn="base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Hoshin method</a:t>
            </a:r>
          </a:p>
          <a:p>
            <a:pPr marL="228600" lvl="0" indent="-228600" fontAlgn="base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Fail safe device (Poka-yoke)</a:t>
            </a:r>
          </a:p>
          <a:p>
            <a:pPr marL="228600" lvl="0" indent="-228600" fontAlgn="base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Kano model</a:t>
            </a:r>
          </a:p>
          <a:p>
            <a:pPr marL="228600" lvl="0" indent="-228600" fontAlgn="base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Spaghetti diagram</a:t>
            </a:r>
          </a:p>
          <a:p>
            <a:pPr marL="228600" lvl="0" indent="-228600" fontAlgn="base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Pull system</a:t>
            </a:r>
          </a:p>
          <a:p>
            <a:pPr marL="228600" lvl="0" indent="-228600" fontAlgn="base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Heijunka</a:t>
            </a:r>
          </a:p>
          <a:p>
            <a:pPr marL="228600" lvl="0" indent="-228600" fontAlgn="base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Kaizen</a:t>
            </a:r>
          </a:p>
          <a:p>
            <a:pPr marL="228600" lvl="0" indent="-228600" fontAlgn="base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Kanban</a:t>
            </a:r>
          </a:p>
          <a:p>
            <a:pPr marL="228600" lvl="0" indent="-228600" fontAlgn="base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TPM, Total Productive Maintenance</a:t>
            </a:r>
          </a:p>
          <a:p>
            <a:pPr marL="228600" lvl="0" indent="-228600" fontAlgn="base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Visual management</a:t>
            </a:r>
          </a:p>
          <a:p>
            <a:pPr marL="228600" lvl="0" indent="-228600" fontAlgn="base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Gemba walk</a:t>
            </a:r>
          </a:p>
          <a:p>
            <a:pPr marL="228600" lvl="0" indent="-228600" fontAlgn="base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SIPOC, Supplier, Input, Process, Output, Customer</a:t>
            </a:r>
          </a:p>
          <a:p>
            <a:pPr marL="228600" lvl="0" indent="-228600" fontAlgn="base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SMED, Single Minute Exchange of Die</a:t>
            </a:r>
          </a:p>
          <a:p>
            <a:pPr marL="228600" lvl="0" indent="-228600" fontAlgn="base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Standard</a:t>
            </a:r>
          </a:p>
          <a:p>
            <a:pPr marL="228600" lvl="0" indent="-228600" fontAlgn="base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BSC, Balanced Scorecard</a:t>
            </a:r>
          </a:p>
          <a:p>
            <a:pPr marL="228600" lvl="0" indent="-228600" fontAlgn="base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 Takt time</a:t>
            </a:r>
          </a:p>
          <a:p>
            <a:pPr marL="228600" lvl="0" indent="-228600" fontAlgn="base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Lean temple</a:t>
            </a:r>
          </a:p>
          <a:p>
            <a:pPr marL="228600" lvl="0" indent="-228600" fontAlgn="base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TOC, Theory Of Constraints</a:t>
            </a:r>
          </a:p>
          <a:p>
            <a:pPr marL="228600" lvl="0" indent="-228600" fontAlgn="base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 OEE, Overall Equipment Effectiveness</a:t>
            </a:r>
          </a:p>
          <a:p>
            <a:pPr marL="228600" lvl="0" indent="-228600" fontAlgn="base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 Value added for the customer</a:t>
            </a:r>
          </a:p>
          <a:p>
            <a:pPr marL="228600" lvl="0" indent="-228600" fontAlgn="base">
              <a:buFont typeface="+mj-lt"/>
              <a:buAutoNum type="arabicPeriod"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 VOC, Voice Of the Customer</a:t>
            </a:r>
          </a:p>
          <a:p>
            <a:pPr marL="228600" lvl="0" indent="-228600">
              <a:buFont typeface="+mj-lt"/>
              <a:buAutoNum type="arabicPeriod"/>
              <a:defRPr/>
            </a:pP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70" y="2708920"/>
            <a:ext cx="5094660" cy="3665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78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à coins arrondis 21"/>
          <p:cNvSpPr/>
          <p:nvPr/>
        </p:nvSpPr>
        <p:spPr>
          <a:xfrm>
            <a:off x="251521" y="260350"/>
            <a:ext cx="6210516" cy="50482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>
              <a:defRPr/>
            </a:pPr>
            <a:r>
              <a:rPr lang="en-US" sz="3600" b="1" dirty="0" smtClean="0">
                <a:ln w="1905"/>
                <a:solidFill>
                  <a:srgbClr val="0070C0"/>
                </a:solidFill>
                <a:latin typeface="Comic Sans MS" pitchFamily="66" charset="0"/>
              </a:rPr>
              <a:t>9</a:t>
            </a:r>
            <a:r>
              <a:rPr lang="en-US" sz="36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Pull system</a:t>
            </a:r>
            <a:endParaRPr lang="en-US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7187974" y="260648"/>
            <a:ext cx="1708715" cy="504825"/>
          </a:xfrm>
          <a:prstGeom prst="roundRect">
            <a:avLst/>
          </a:prstGeom>
          <a:solidFill>
            <a:srgbClr val="00B0F0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905"/>
                <a:solidFill>
                  <a:srgbClr val="FFFF00"/>
                </a:solidFill>
                <a:latin typeface="Comic Sans MS" pitchFamily="66" charset="0"/>
              </a:rPr>
              <a:t>Lean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4" name="Picture 2" descr="C:\Users\AMI\Documents\Isolean\Fiches outils\V Lean\Le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19" y="188640"/>
            <a:ext cx="676934" cy="67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à coins arrondis 24"/>
          <p:cNvSpPr/>
          <p:nvPr>
            <p:custDataLst>
              <p:tags r:id="rId1"/>
            </p:custDataLst>
          </p:nvPr>
        </p:nvSpPr>
        <p:spPr>
          <a:xfrm>
            <a:off x="251521" y="985857"/>
            <a:ext cx="5616623" cy="1219007"/>
          </a:xfrm>
          <a:prstGeom prst="roundRect">
            <a:avLst>
              <a:gd name="adj" fmla="val 5223"/>
            </a:avLst>
          </a:prstGeom>
          <a:solidFill>
            <a:srgbClr val="E1FFFF"/>
          </a:solidFill>
          <a:ln w="19050">
            <a:noFill/>
          </a:ln>
          <a:effectLst>
            <a:outerShdw blurRad="25400" dist="254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Description: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push flow is the classic production (the forecast determines what we will produce). The pull flow is </a:t>
            </a:r>
            <a:r>
              <a:rPr lang="en-US" sz="12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l</a:t>
            </a: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ean production (produce only what is requested, only when it is requested; the salesperson orders the production).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6" name="Rectangle à coins arrondis 25"/>
          <p:cNvSpPr/>
          <p:nvPr/>
        </p:nvSpPr>
        <p:spPr bwMode="auto">
          <a:xfrm>
            <a:off x="251521" y="5100518"/>
            <a:ext cx="5616623" cy="1496832"/>
          </a:xfrm>
          <a:prstGeom prst="roundRect">
            <a:avLst>
              <a:gd name="adj" fmla="val 5531"/>
            </a:avLst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Interests:</a:t>
            </a:r>
          </a:p>
          <a:p>
            <a:pPr lvl="0"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Immediately raise the problems to the surface.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Production directly related to the customer's request. No scheduling.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Continuous flow, stocks are standardized and in small quantity, the reconstitution process is controlled visually (Kanban).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Minimal cycle time and lead time. Reduced waste (and costs).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7" name="Flèche vers le bas 26"/>
          <p:cNvSpPr/>
          <p:nvPr/>
        </p:nvSpPr>
        <p:spPr>
          <a:xfrm>
            <a:off x="5959576" y="1467395"/>
            <a:ext cx="484632" cy="5324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1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6484520" y="1446435"/>
            <a:ext cx="2412167" cy="55341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Stabilize the processes. Extend standards at every level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6484520" y="2128291"/>
            <a:ext cx="2412167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Make a map of current value flows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6484519" y="2920379"/>
            <a:ext cx="2412169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Analyze the different flows (of information, processes, products, people)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6484519" y="3683644"/>
            <a:ext cx="2412170" cy="53744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Establish a map of future value streams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6484520" y="4365104"/>
            <a:ext cx="2412168" cy="735414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Smooth the organization of the lines according to the "takt time" to obtain a continuous flow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6484519" y="5262859"/>
            <a:ext cx="2412169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Set up inventory management by label (Kanban)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4" name="Flèche vers le bas 33"/>
          <p:cNvSpPr/>
          <p:nvPr/>
        </p:nvSpPr>
        <p:spPr>
          <a:xfrm>
            <a:off x="5959576" y="2128291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5" name="Flèche vers le bas 34"/>
          <p:cNvSpPr/>
          <p:nvPr/>
        </p:nvSpPr>
        <p:spPr>
          <a:xfrm>
            <a:off x="5959576" y="2920380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6" name="Flèche vers le bas 35"/>
          <p:cNvSpPr/>
          <p:nvPr/>
        </p:nvSpPr>
        <p:spPr>
          <a:xfrm>
            <a:off x="5959576" y="3683645"/>
            <a:ext cx="484632" cy="5374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4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Flèche vers le bas 36"/>
          <p:cNvSpPr/>
          <p:nvPr/>
        </p:nvSpPr>
        <p:spPr>
          <a:xfrm>
            <a:off x="5959576" y="4365104"/>
            <a:ext cx="484632" cy="7354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5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8" name="Flèche vers le bas 37"/>
          <p:cNvSpPr/>
          <p:nvPr/>
        </p:nvSpPr>
        <p:spPr>
          <a:xfrm>
            <a:off x="5959576" y="5262860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6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9" name="Rectangle à coins arrondis 38"/>
          <p:cNvSpPr/>
          <p:nvPr/>
        </p:nvSpPr>
        <p:spPr>
          <a:xfrm>
            <a:off x="6484519" y="6016327"/>
            <a:ext cx="2412169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Level production according to customer demand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0" name="Flèche vers le bas 39"/>
          <p:cNvSpPr/>
          <p:nvPr/>
        </p:nvSpPr>
        <p:spPr>
          <a:xfrm>
            <a:off x="5959576" y="6016328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7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1" name="Rectangle à coins arrondis 40"/>
          <p:cNvSpPr/>
          <p:nvPr>
            <p:custDataLst>
              <p:tags r:id="rId2"/>
            </p:custDataLst>
          </p:nvPr>
        </p:nvSpPr>
        <p:spPr>
          <a:xfrm>
            <a:off x="6380996" y="946571"/>
            <a:ext cx="2502674" cy="360809"/>
          </a:xfrm>
          <a:prstGeom prst="roundRect">
            <a:avLst>
              <a:gd name="adj" fmla="val 4030"/>
            </a:avLst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Methodology:</a:t>
            </a:r>
            <a:endParaRPr lang="en-US" sz="1100" b="1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defRPr/>
            </a:pPr>
            <a:endParaRPr lang="en-US" sz="1100" b="1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42" name="Picture 3" descr="C:\Users\AMI\AppData\Local\Microsoft\Windows\Temporary Internet Files\Content.IE5\S23ZM77D\MC90043799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515" y="274694"/>
            <a:ext cx="561677" cy="53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348880"/>
            <a:ext cx="5112568" cy="2753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37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à coins arrondis 21"/>
          <p:cNvSpPr/>
          <p:nvPr/>
        </p:nvSpPr>
        <p:spPr>
          <a:xfrm>
            <a:off x="251521" y="260350"/>
            <a:ext cx="6210516" cy="50482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>
              <a:defRPr/>
            </a:pPr>
            <a:r>
              <a:rPr lang="en-US" sz="3600" b="1" dirty="0" smtClean="0">
                <a:ln w="1905"/>
                <a:solidFill>
                  <a:srgbClr val="0070C0"/>
                </a:solidFill>
                <a:latin typeface="Comic Sans MS" pitchFamily="66" charset="0"/>
              </a:rPr>
              <a:t>10</a:t>
            </a:r>
            <a:r>
              <a:rPr lang="en-US" sz="36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Heijunka</a:t>
            </a:r>
            <a:endParaRPr lang="en-US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7187974" y="260648"/>
            <a:ext cx="1708715" cy="504825"/>
          </a:xfrm>
          <a:prstGeom prst="roundRect">
            <a:avLst/>
          </a:prstGeom>
          <a:solidFill>
            <a:srgbClr val="00B0F0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905"/>
                <a:solidFill>
                  <a:srgbClr val="FFFF00"/>
                </a:solidFill>
                <a:latin typeface="Comic Sans MS" pitchFamily="66" charset="0"/>
              </a:rPr>
              <a:t>Lean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4" name="Picture 2" descr="C:\Users\AMI\Documents\Isolean\Fiches outils\V Lean\Le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19" y="188640"/>
            <a:ext cx="676934" cy="67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à coins arrondis 24"/>
          <p:cNvSpPr/>
          <p:nvPr>
            <p:custDataLst>
              <p:tags r:id="rId1"/>
            </p:custDataLst>
          </p:nvPr>
        </p:nvSpPr>
        <p:spPr>
          <a:xfrm>
            <a:off x="251521" y="985857"/>
            <a:ext cx="5688631" cy="2299127"/>
          </a:xfrm>
          <a:prstGeom prst="roundRect">
            <a:avLst>
              <a:gd name="adj" fmla="val 5223"/>
            </a:avLst>
          </a:prstGeom>
          <a:solidFill>
            <a:srgbClr val="E1FFFF"/>
          </a:solidFill>
          <a:ln w="19050">
            <a:noFill/>
          </a:ln>
          <a:effectLst>
            <a:outerShdw blurRad="25400" dist="254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Description: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Heijunka is a method of smoothing production by optimizing the flow of different products.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Prerequisites: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quick change of products series (SMED)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very low level of nonconformities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pull system, Kanban cards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operator flexibility (multiple skills)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sequence of production is regularly reviewed in relation to the daily evolution of the customer's request using the Kanban card box.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6" name="Rectangle à coins arrondis 25"/>
          <p:cNvSpPr/>
          <p:nvPr/>
        </p:nvSpPr>
        <p:spPr bwMode="auto">
          <a:xfrm>
            <a:off x="251521" y="4825246"/>
            <a:ext cx="5688631" cy="1772106"/>
          </a:xfrm>
          <a:prstGeom prst="roundRect">
            <a:avLst>
              <a:gd name="adj" fmla="val 5531"/>
            </a:avLst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Interests:</a:t>
            </a:r>
          </a:p>
          <a:p>
            <a:pPr lvl="0"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Workflow directly related to customer demand.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Reduced lead time.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Every product is made and available every day: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customer is delivered the same day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pending products are greatly diminished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use of people and machines is better distributed.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Orders to suppliers are stable and regular.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7" name="Flèche vers le bas 26"/>
          <p:cNvSpPr/>
          <p:nvPr/>
        </p:nvSpPr>
        <p:spPr>
          <a:xfrm>
            <a:off x="6103592" y="1467395"/>
            <a:ext cx="484632" cy="5324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1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6660234" y="1446435"/>
            <a:ext cx="2236454" cy="55341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Identify the total quantity to be produced, for example, over a week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6660234" y="2128291"/>
            <a:ext cx="2236454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Optimize fast change of series (SMED)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6660233" y="2920379"/>
            <a:ext cx="2236456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Check the actual capacity for each product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6660232" y="3683644"/>
            <a:ext cx="2236457" cy="60550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Organize the production sequence to produce each product each day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6660233" y="4452446"/>
            <a:ext cx="2236455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Test and set up the best organization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6660233" y="5262859"/>
            <a:ext cx="2236456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Standardize documentation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4" name="Flèche vers le bas 33"/>
          <p:cNvSpPr/>
          <p:nvPr/>
        </p:nvSpPr>
        <p:spPr>
          <a:xfrm>
            <a:off x="6103592" y="2128291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5" name="Flèche vers le bas 34"/>
          <p:cNvSpPr/>
          <p:nvPr/>
        </p:nvSpPr>
        <p:spPr>
          <a:xfrm>
            <a:off x="6103592" y="2920380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6" name="Flèche vers le bas 35"/>
          <p:cNvSpPr/>
          <p:nvPr/>
        </p:nvSpPr>
        <p:spPr>
          <a:xfrm>
            <a:off x="6103592" y="3683644"/>
            <a:ext cx="484632" cy="6055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4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Flèche vers le bas 36"/>
          <p:cNvSpPr/>
          <p:nvPr/>
        </p:nvSpPr>
        <p:spPr>
          <a:xfrm>
            <a:off x="6103592" y="4452446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5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8" name="Flèche vers le bas 37"/>
          <p:cNvSpPr/>
          <p:nvPr/>
        </p:nvSpPr>
        <p:spPr>
          <a:xfrm>
            <a:off x="6103592" y="5262860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6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9" name="Rectangle à coins arrondis 38"/>
          <p:cNvSpPr/>
          <p:nvPr/>
        </p:nvSpPr>
        <p:spPr>
          <a:xfrm>
            <a:off x="6660233" y="6016327"/>
            <a:ext cx="2236456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Modify as soon as an evolution of the customer's request appears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0" name="Flèche vers le bas 39"/>
          <p:cNvSpPr/>
          <p:nvPr/>
        </p:nvSpPr>
        <p:spPr>
          <a:xfrm>
            <a:off x="6103592" y="6016328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7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1" name="Rectangle à coins arrondis 40"/>
          <p:cNvSpPr/>
          <p:nvPr>
            <p:custDataLst>
              <p:tags r:id="rId2"/>
            </p:custDataLst>
          </p:nvPr>
        </p:nvSpPr>
        <p:spPr>
          <a:xfrm>
            <a:off x="6660234" y="946571"/>
            <a:ext cx="2223436" cy="360809"/>
          </a:xfrm>
          <a:prstGeom prst="roundRect">
            <a:avLst>
              <a:gd name="adj" fmla="val 4030"/>
            </a:avLst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Methodology:</a:t>
            </a:r>
            <a:endParaRPr lang="en-US" sz="1100" b="1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defRPr/>
            </a:pPr>
            <a:endParaRPr lang="en-US" sz="1100" b="1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42" name="Picture 3" descr="C:\Users\AMI\AppData\Local\Microsoft\Windows\Temporary Internet Files\Content.IE5\S23ZM77D\MC90043799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515" y="274694"/>
            <a:ext cx="561677" cy="53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41505"/>
            <a:ext cx="5285614" cy="1507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69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age 40" descr="iStock_000002771093Sma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0273" y="3897052"/>
            <a:ext cx="3163270" cy="2484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à coins arrondis 21"/>
          <p:cNvSpPr/>
          <p:nvPr/>
        </p:nvSpPr>
        <p:spPr>
          <a:xfrm>
            <a:off x="251521" y="260350"/>
            <a:ext cx="6210516" cy="50482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>
              <a:defRPr/>
            </a:pPr>
            <a:r>
              <a:rPr lang="en-US" sz="3600" b="1" dirty="0" smtClean="0">
                <a:ln w="1905"/>
                <a:solidFill>
                  <a:srgbClr val="0070C0"/>
                </a:solidFill>
                <a:latin typeface="Comic Sans MS" pitchFamily="66" charset="0"/>
              </a:rPr>
              <a:t>11</a:t>
            </a:r>
            <a:r>
              <a:rPr lang="en-US" sz="36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Kaizen</a:t>
            </a:r>
            <a:endParaRPr lang="en-US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7187974" y="260648"/>
            <a:ext cx="1708715" cy="504825"/>
          </a:xfrm>
          <a:prstGeom prst="roundRect">
            <a:avLst/>
          </a:prstGeom>
          <a:solidFill>
            <a:srgbClr val="00B0F0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905"/>
                <a:solidFill>
                  <a:srgbClr val="FFFF00"/>
                </a:solidFill>
                <a:latin typeface="Comic Sans MS" pitchFamily="66" charset="0"/>
              </a:rPr>
              <a:t>Lean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4" name="Picture 2" descr="C:\Users\AMI\Documents\Isolean\Fiches outils\V Lean\Le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19" y="188640"/>
            <a:ext cx="676934" cy="67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à coins arrondis 24"/>
          <p:cNvSpPr/>
          <p:nvPr>
            <p:custDataLst>
              <p:tags r:id="rId1"/>
            </p:custDataLst>
          </p:nvPr>
        </p:nvSpPr>
        <p:spPr>
          <a:xfrm>
            <a:off x="251522" y="908720"/>
            <a:ext cx="5400598" cy="4032448"/>
          </a:xfrm>
          <a:prstGeom prst="roundRect">
            <a:avLst>
              <a:gd name="adj" fmla="val 5223"/>
            </a:avLst>
          </a:prstGeom>
          <a:solidFill>
            <a:srgbClr val="E1FFFF"/>
          </a:solidFill>
          <a:ln w="19050">
            <a:noFill/>
          </a:ln>
          <a:effectLst>
            <a:outerShdw blurRad="25400" dist="254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Description: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Kaizen approach is the backdrop of the Lean temple. From Japanese Kai (change) and Zen (good) or continual improvement (step by step) as a state of mind. Philosophy developed and diffused in the world by Masaaki Imai. Do not confuse with the Hoshin method.</a:t>
            </a:r>
          </a:p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Kaizen essentials: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5 S (improve working conditions)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eliminate waste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standardize (set up and improve regularly)</a:t>
            </a:r>
          </a:p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Concepts used in Kaizen philosophy: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teamwork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PDCA cycle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visual communication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not a day without an improvement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consider the next step as a customer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quality and the process approach before the results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rely on field data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control variability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massive formation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promote common sense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6" name="Rectangle à coins arrondis 25"/>
          <p:cNvSpPr/>
          <p:nvPr/>
        </p:nvSpPr>
        <p:spPr bwMode="auto">
          <a:xfrm>
            <a:off x="251521" y="5085184"/>
            <a:ext cx="5400599" cy="1574794"/>
          </a:xfrm>
          <a:prstGeom prst="roundRect">
            <a:avLst>
              <a:gd name="adj" fmla="val 5531"/>
            </a:avLst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Interests:</a:t>
            </a:r>
          </a:p>
          <a:p>
            <a:pPr lvl="0"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Eliminate the causes of variation and standardize the results to eradicate known problems.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Find the conditions for staff development at work.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hunt for waste enters the culture of the company.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Low costs of improvements.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suggestions are many and varied.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0" name="Picture 3" descr="C:\Users\AMI\AppData\Local\Microsoft\Windows\Temporary Internet Files\Content.IE5\S23ZM77D\MC90043799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515" y="274694"/>
            <a:ext cx="561677" cy="53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203" y="1196752"/>
            <a:ext cx="3067486" cy="2620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23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à coins arrondis 23"/>
          <p:cNvSpPr/>
          <p:nvPr/>
        </p:nvSpPr>
        <p:spPr>
          <a:xfrm>
            <a:off x="251521" y="260350"/>
            <a:ext cx="6210516" cy="50482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>
              <a:defRPr/>
            </a:pPr>
            <a:r>
              <a:rPr lang="en-US" sz="3600" b="1" dirty="0" smtClean="0">
                <a:ln w="1905"/>
                <a:solidFill>
                  <a:srgbClr val="0070C0"/>
                </a:solidFill>
                <a:latin typeface="Comic Sans MS" pitchFamily="66" charset="0"/>
              </a:rPr>
              <a:t>12</a:t>
            </a:r>
            <a:r>
              <a:rPr lang="en-US" sz="36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Kanban</a:t>
            </a:r>
            <a:endParaRPr lang="en-US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7187974" y="260648"/>
            <a:ext cx="1708715" cy="504825"/>
          </a:xfrm>
          <a:prstGeom prst="roundRect">
            <a:avLst/>
          </a:prstGeom>
          <a:solidFill>
            <a:srgbClr val="00B0F0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905"/>
                <a:solidFill>
                  <a:srgbClr val="FFFF00"/>
                </a:solidFill>
                <a:latin typeface="Comic Sans MS" pitchFamily="66" charset="0"/>
              </a:rPr>
              <a:t>Lean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6" name="Picture 2" descr="C:\Users\AMI\Documents\Isolean\Fiches outils\V Lean\Le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19" y="188640"/>
            <a:ext cx="676934" cy="67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à coins arrondis 26"/>
          <p:cNvSpPr/>
          <p:nvPr>
            <p:custDataLst>
              <p:tags r:id="rId1"/>
            </p:custDataLst>
          </p:nvPr>
        </p:nvSpPr>
        <p:spPr>
          <a:xfrm>
            <a:off x="251521" y="985857"/>
            <a:ext cx="5256583" cy="1934523"/>
          </a:xfrm>
          <a:prstGeom prst="roundRect">
            <a:avLst>
              <a:gd name="adj" fmla="val 5223"/>
            </a:avLst>
          </a:prstGeom>
          <a:solidFill>
            <a:srgbClr val="E1FFFF"/>
          </a:solidFill>
          <a:ln w="19050">
            <a:noFill/>
          </a:ln>
          <a:effectLst>
            <a:outerShdw blurRad="25400" dist="254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Description: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From Japanese production order card or label. To be able to produce everything and all the time. Inventory management by cards or cards attached to product boxes to operate in a pull system.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Essential element of the "Just in Time" pillar of the Lean temple.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Replenishment of workstations stalled at the request of the customer (next post) is driving with the eyes.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Prerequisites: SMED, stable process, minimal level of defects, continual flow, personnel strictly respecting the established rules.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8" name="Rectangle à coins arrondis 27"/>
          <p:cNvSpPr/>
          <p:nvPr/>
        </p:nvSpPr>
        <p:spPr bwMode="auto">
          <a:xfrm>
            <a:off x="251521" y="4941169"/>
            <a:ext cx="5256583" cy="1656184"/>
          </a:xfrm>
          <a:prstGeom prst="roundRect">
            <a:avLst>
              <a:gd name="adj" fmla="val 5531"/>
            </a:avLst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Interests:</a:t>
            </a:r>
          </a:p>
          <a:p>
            <a:pPr lvl="0"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Visualize the workflow and hidden waste.</a:t>
            </a:r>
          </a:p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Smooth the production.</a:t>
            </a:r>
          </a:p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Increase flexibility.</a:t>
            </a:r>
          </a:p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Stocks and storage space reduced.</a:t>
            </a:r>
          </a:p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Improve continually (number of Kanbans).</a:t>
            </a:r>
          </a:p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Promotes team spirit (autonomy, self-quality).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9" name="Flèche vers le bas 28"/>
          <p:cNvSpPr/>
          <p:nvPr/>
        </p:nvSpPr>
        <p:spPr>
          <a:xfrm>
            <a:off x="5796136" y="1467395"/>
            <a:ext cx="484632" cy="5324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1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6380996" y="1446435"/>
            <a:ext cx="2515692" cy="55341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Build the team. Define the product and the steps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6380996" y="2128291"/>
            <a:ext cx="2515692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Set the quantity of products per box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6380995" y="2920379"/>
            <a:ext cx="251569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Set the volume of the supermarket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6380994" y="3683644"/>
            <a:ext cx="2515695" cy="60550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Calculate the number of Kanban cards needed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6380995" y="4452446"/>
            <a:ext cx="2515693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After a few tries implement Kanban cards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6380995" y="5262859"/>
            <a:ext cx="251569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Check the effectiveness of the cards and optimize their number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6" name="Flèche vers le bas 35"/>
          <p:cNvSpPr/>
          <p:nvPr/>
        </p:nvSpPr>
        <p:spPr>
          <a:xfrm>
            <a:off x="5796136" y="2128291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Flèche vers le bas 36"/>
          <p:cNvSpPr/>
          <p:nvPr/>
        </p:nvSpPr>
        <p:spPr>
          <a:xfrm>
            <a:off x="5796136" y="2920380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8" name="Flèche vers le bas 37"/>
          <p:cNvSpPr/>
          <p:nvPr/>
        </p:nvSpPr>
        <p:spPr>
          <a:xfrm>
            <a:off x="5796136" y="3683644"/>
            <a:ext cx="484632" cy="6055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4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9" name="Flèche vers le bas 38"/>
          <p:cNvSpPr/>
          <p:nvPr/>
        </p:nvSpPr>
        <p:spPr>
          <a:xfrm>
            <a:off x="5796136" y="4452446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5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0" name="Flèche vers le bas 39"/>
          <p:cNvSpPr/>
          <p:nvPr/>
        </p:nvSpPr>
        <p:spPr>
          <a:xfrm>
            <a:off x="5796136" y="5262860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6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6380995" y="6016327"/>
            <a:ext cx="251569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Review Kanban cards at least once a month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2" name="Flèche vers le bas 41"/>
          <p:cNvSpPr/>
          <p:nvPr/>
        </p:nvSpPr>
        <p:spPr>
          <a:xfrm>
            <a:off x="5796136" y="6016328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7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3" name="Rectangle à coins arrondis 42"/>
          <p:cNvSpPr/>
          <p:nvPr>
            <p:custDataLst>
              <p:tags r:id="rId2"/>
            </p:custDataLst>
          </p:nvPr>
        </p:nvSpPr>
        <p:spPr>
          <a:xfrm>
            <a:off x="6380996" y="946571"/>
            <a:ext cx="2502674" cy="360809"/>
          </a:xfrm>
          <a:prstGeom prst="roundRect">
            <a:avLst>
              <a:gd name="adj" fmla="val 4030"/>
            </a:avLst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Methodology:</a:t>
            </a:r>
            <a:endParaRPr lang="en-US" sz="1100" b="1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defRPr/>
            </a:pPr>
            <a:endParaRPr lang="en-US" sz="1100" b="1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23" name="Picture 3" descr="C:\Users\AMI\AppData\Local\Microsoft\Windows\Temporary Internet Files\Content.IE5\S23ZM77D\MC90043799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515" y="274694"/>
            <a:ext cx="561677" cy="53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895" y="3020216"/>
            <a:ext cx="3829833" cy="1932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95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42567"/>
            <a:ext cx="447675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à coins arrondis 23"/>
          <p:cNvSpPr/>
          <p:nvPr/>
        </p:nvSpPr>
        <p:spPr>
          <a:xfrm>
            <a:off x="251521" y="260350"/>
            <a:ext cx="6210516" cy="50482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>
              <a:defRPr/>
            </a:pPr>
            <a:r>
              <a:rPr lang="en-US" sz="2400" b="1" dirty="0" smtClean="0">
                <a:ln w="1905"/>
                <a:solidFill>
                  <a:srgbClr val="0070C0"/>
                </a:solidFill>
                <a:latin typeface="Comic Sans MS" pitchFamily="66" charset="0"/>
              </a:rPr>
              <a:t>13</a:t>
            </a:r>
            <a:r>
              <a:rPr lang="en-US" sz="24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sz="20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TPM, Total Productive Maintenance</a:t>
            </a:r>
            <a:endParaRPr lang="en-US" sz="20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7187974" y="260648"/>
            <a:ext cx="1708715" cy="504825"/>
          </a:xfrm>
          <a:prstGeom prst="roundRect">
            <a:avLst/>
          </a:prstGeom>
          <a:solidFill>
            <a:srgbClr val="00B0F0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905"/>
                <a:solidFill>
                  <a:srgbClr val="FFFF00"/>
                </a:solidFill>
                <a:latin typeface="Comic Sans MS" pitchFamily="66" charset="0"/>
              </a:rPr>
              <a:t>Lean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6" name="Picture 2" descr="C:\Users\AMI\Documents\Isolean\Fiches outils\V Lean\Lea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19" y="188640"/>
            <a:ext cx="676934" cy="67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à coins arrondis 26"/>
          <p:cNvSpPr/>
          <p:nvPr>
            <p:custDataLst>
              <p:tags r:id="rId1"/>
            </p:custDataLst>
          </p:nvPr>
        </p:nvSpPr>
        <p:spPr>
          <a:xfrm>
            <a:off x="251521" y="985857"/>
            <a:ext cx="5400599" cy="1435032"/>
          </a:xfrm>
          <a:prstGeom prst="roundRect">
            <a:avLst>
              <a:gd name="adj" fmla="val 5223"/>
            </a:avLst>
          </a:prstGeom>
          <a:solidFill>
            <a:srgbClr val="E1FFFF"/>
          </a:solidFill>
          <a:ln w="19050">
            <a:noFill/>
          </a:ln>
          <a:effectLst>
            <a:outerShdw blurRad="25400" dist="254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Description: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Set of preventive measures of treatment of the causes of failures of the realization machines.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Maintenance is planned against past failures.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principle of prevention is generalized.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staff (those who do) are trained in daily maintenance.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8" name="Rectangle à coins arrondis 27"/>
          <p:cNvSpPr/>
          <p:nvPr/>
        </p:nvSpPr>
        <p:spPr bwMode="auto">
          <a:xfrm>
            <a:off x="251521" y="5100518"/>
            <a:ext cx="5400599" cy="1496833"/>
          </a:xfrm>
          <a:prstGeom prst="roundRect">
            <a:avLst>
              <a:gd name="adj" fmla="val 5531"/>
            </a:avLst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Interests:</a:t>
            </a:r>
          </a:p>
          <a:p>
            <a:pPr lvl="0" algn="just"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Decrease the cost due to machine downtime.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Increase the life of equipment and machinery.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Eradicate major breakdowns.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Guarantee equipment and machines availability, performance and flawless safety.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9" name="Flèche vers le bas 28"/>
          <p:cNvSpPr/>
          <p:nvPr/>
        </p:nvSpPr>
        <p:spPr>
          <a:xfrm>
            <a:off x="5796136" y="1340768"/>
            <a:ext cx="484632" cy="5324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1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6380996" y="1340768"/>
            <a:ext cx="2515692" cy="55341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Collect the failure history of an equipment family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6380996" y="2017643"/>
            <a:ext cx="2515692" cy="950506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Analyze the root causes, calculate the overall equipment effectiveness (OEE) and the average time between two failures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6380995" y="3068960"/>
            <a:ext cx="251569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Define priorities (major failures)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6380994" y="3789040"/>
            <a:ext cx="2515695" cy="60550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Identify the critical components. Identify the optimal conditions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6380995" y="4509120"/>
            <a:ext cx="2515693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Train the staff in the daily self-maintenance program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6380995" y="5301208"/>
            <a:ext cx="251569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Clean and inspect critical components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6" name="Flèche vers le bas 35"/>
          <p:cNvSpPr/>
          <p:nvPr/>
        </p:nvSpPr>
        <p:spPr>
          <a:xfrm>
            <a:off x="5796136" y="2060847"/>
            <a:ext cx="484632" cy="9073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Flèche vers le bas 36"/>
          <p:cNvSpPr/>
          <p:nvPr/>
        </p:nvSpPr>
        <p:spPr>
          <a:xfrm>
            <a:off x="5796136" y="3082608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8" name="Flèche vers le bas 37"/>
          <p:cNvSpPr/>
          <p:nvPr/>
        </p:nvSpPr>
        <p:spPr>
          <a:xfrm>
            <a:off x="5796136" y="3789040"/>
            <a:ext cx="484632" cy="6055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4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9" name="Flèche vers le bas 38"/>
          <p:cNvSpPr/>
          <p:nvPr/>
        </p:nvSpPr>
        <p:spPr>
          <a:xfrm>
            <a:off x="5796136" y="4509120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5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0" name="Flèche vers le bas 39"/>
          <p:cNvSpPr/>
          <p:nvPr/>
        </p:nvSpPr>
        <p:spPr>
          <a:xfrm>
            <a:off x="5796136" y="5301209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6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6380995" y="6016327"/>
            <a:ext cx="251569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Develop standards and share best practices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2" name="Flèche vers le bas 41"/>
          <p:cNvSpPr/>
          <p:nvPr/>
        </p:nvSpPr>
        <p:spPr>
          <a:xfrm>
            <a:off x="5796136" y="6016328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7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3" name="Rectangle à coins arrondis 42"/>
          <p:cNvSpPr/>
          <p:nvPr>
            <p:custDataLst>
              <p:tags r:id="rId2"/>
            </p:custDataLst>
          </p:nvPr>
        </p:nvSpPr>
        <p:spPr>
          <a:xfrm>
            <a:off x="6380996" y="946571"/>
            <a:ext cx="2502674" cy="360809"/>
          </a:xfrm>
          <a:prstGeom prst="roundRect">
            <a:avLst>
              <a:gd name="adj" fmla="val 4030"/>
            </a:avLst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Methodology:</a:t>
            </a:r>
            <a:endParaRPr lang="en-US" sz="1100" b="1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defRPr/>
            </a:pPr>
            <a:endParaRPr lang="en-US" sz="1100" b="1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23" name="Picture 3" descr="C:\Users\AMI\AppData\Local\Microsoft\Windows\Temporary Internet Files\Content.IE5\S23ZM77D\MC90043799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2531" y="274694"/>
            <a:ext cx="561677" cy="53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151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à coins arrondis 21"/>
          <p:cNvSpPr/>
          <p:nvPr/>
        </p:nvSpPr>
        <p:spPr>
          <a:xfrm>
            <a:off x="251521" y="260350"/>
            <a:ext cx="6210516" cy="50482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>
              <a:defRPr/>
            </a:pPr>
            <a:r>
              <a:rPr lang="en-US" sz="3600" b="1" dirty="0" smtClean="0">
                <a:ln w="1905"/>
                <a:solidFill>
                  <a:srgbClr val="0070C0"/>
                </a:solidFill>
                <a:latin typeface="Comic Sans MS" pitchFamily="66" charset="0"/>
              </a:rPr>
              <a:t>14</a:t>
            </a:r>
            <a:r>
              <a:rPr lang="en-US" sz="36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Visual management</a:t>
            </a:r>
            <a:endParaRPr lang="en-US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7187974" y="260648"/>
            <a:ext cx="1708715" cy="504825"/>
          </a:xfrm>
          <a:prstGeom prst="roundRect">
            <a:avLst/>
          </a:prstGeom>
          <a:solidFill>
            <a:srgbClr val="00B0F0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905"/>
                <a:solidFill>
                  <a:srgbClr val="FFFF00"/>
                </a:solidFill>
                <a:latin typeface="Comic Sans MS" pitchFamily="66" charset="0"/>
              </a:rPr>
              <a:t>Lean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4" name="Picture 2" descr="C:\Users\AMI\Documents\Isolean\Fiches outils\V Lean\Le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19" y="188640"/>
            <a:ext cx="676934" cy="67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à coins arrondis 24"/>
          <p:cNvSpPr/>
          <p:nvPr>
            <p:custDataLst>
              <p:tags r:id="rId1"/>
            </p:custDataLst>
          </p:nvPr>
        </p:nvSpPr>
        <p:spPr>
          <a:xfrm>
            <a:off x="251521" y="985856"/>
            <a:ext cx="5256583" cy="1934524"/>
          </a:xfrm>
          <a:prstGeom prst="roundRect">
            <a:avLst>
              <a:gd name="adj" fmla="val 5223"/>
            </a:avLst>
          </a:prstGeom>
          <a:solidFill>
            <a:srgbClr val="E1FFFF"/>
          </a:solidFill>
          <a:ln w="19050">
            <a:noFill/>
          </a:ln>
          <a:effectLst>
            <a:outerShdw blurRad="25400" dist="254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Description: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Visual management is an essential method of the Jidoka pillar of the Lean temple.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Visual means often updated to see at a glance: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achievement of objectives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appearance of a nonconformity (Andon)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inventory of current actions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last proposals (A 3)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procedure to follow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6" name="Rectangle à coins arrondis 25"/>
          <p:cNvSpPr/>
          <p:nvPr/>
        </p:nvSpPr>
        <p:spPr bwMode="auto">
          <a:xfrm>
            <a:off x="251521" y="4869160"/>
            <a:ext cx="5256583" cy="1728191"/>
          </a:xfrm>
          <a:prstGeom prst="roundRect">
            <a:avLst>
              <a:gd name="adj" fmla="val 5531"/>
            </a:avLst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Interests:</a:t>
            </a:r>
          </a:p>
          <a:p>
            <a:pPr lvl="0"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From the beginning, all problems are exposed.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Real-time performance information is available to all staff (awareness, motivation).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Promotes team spirit, respect for deadlines, reduces mistakes and defects.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Visual reminder of the rules on the workstation (standardization, security).</a:t>
            </a:r>
          </a:p>
        </p:txBody>
      </p:sp>
      <p:sp>
        <p:nvSpPr>
          <p:cNvPr id="27" name="Flèche vers le bas 26"/>
          <p:cNvSpPr/>
          <p:nvPr/>
        </p:nvSpPr>
        <p:spPr>
          <a:xfrm>
            <a:off x="5796136" y="1467395"/>
            <a:ext cx="484632" cy="5324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1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6380996" y="1446435"/>
            <a:ext cx="2515692" cy="55341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Build the team. Define the area of activity (workshop area)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6380996" y="2128291"/>
            <a:ext cx="2515692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Define the essential goal to reach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6380995" y="2920379"/>
            <a:ext cx="251569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Analyze and choose the means to use (simple, visible, understandable)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6380994" y="3683644"/>
            <a:ext cx="2515695" cy="60550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Put the different visual means in the right places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6380995" y="4452446"/>
            <a:ext cx="2515693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Define the managers for daily monitoring of each means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6380995" y="5262859"/>
            <a:ext cx="251569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Check the effectiveness of the actions once a week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4" name="Flèche vers le bas 33"/>
          <p:cNvSpPr/>
          <p:nvPr/>
        </p:nvSpPr>
        <p:spPr>
          <a:xfrm>
            <a:off x="5796136" y="2128291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5" name="Flèche vers le bas 34"/>
          <p:cNvSpPr/>
          <p:nvPr/>
        </p:nvSpPr>
        <p:spPr>
          <a:xfrm>
            <a:off x="5796136" y="2920380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6" name="Flèche vers le bas 35"/>
          <p:cNvSpPr/>
          <p:nvPr/>
        </p:nvSpPr>
        <p:spPr>
          <a:xfrm>
            <a:off x="5796136" y="3683644"/>
            <a:ext cx="484632" cy="6055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4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Flèche vers le bas 36"/>
          <p:cNvSpPr/>
          <p:nvPr/>
        </p:nvSpPr>
        <p:spPr>
          <a:xfrm>
            <a:off x="5796136" y="4452446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5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8" name="Flèche vers le bas 37"/>
          <p:cNvSpPr/>
          <p:nvPr/>
        </p:nvSpPr>
        <p:spPr>
          <a:xfrm>
            <a:off x="5796136" y="5262860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6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9" name="Rectangle à coins arrondis 38"/>
          <p:cNvSpPr/>
          <p:nvPr/>
        </p:nvSpPr>
        <p:spPr>
          <a:xfrm>
            <a:off x="6380995" y="6016327"/>
            <a:ext cx="251569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Analyze the results. Pool good practices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0" name="Flèche vers le bas 39"/>
          <p:cNvSpPr/>
          <p:nvPr/>
        </p:nvSpPr>
        <p:spPr>
          <a:xfrm>
            <a:off x="5796136" y="6016328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7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1" name="Rectangle à coins arrondis 40"/>
          <p:cNvSpPr/>
          <p:nvPr>
            <p:custDataLst>
              <p:tags r:id="rId2"/>
            </p:custDataLst>
          </p:nvPr>
        </p:nvSpPr>
        <p:spPr>
          <a:xfrm>
            <a:off x="6380996" y="946571"/>
            <a:ext cx="2502674" cy="360809"/>
          </a:xfrm>
          <a:prstGeom prst="roundRect">
            <a:avLst>
              <a:gd name="adj" fmla="val 4030"/>
            </a:avLst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Methodology:</a:t>
            </a:r>
            <a:endParaRPr lang="en-US" sz="1100" b="1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defRPr/>
            </a:pPr>
            <a:endParaRPr lang="en-US" sz="1100" b="1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30" y="2996952"/>
            <a:ext cx="4071863" cy="183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80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à coins arrondis 23"/>
          <p:cNvSpPr/>
          <p:nvPr/>
        </p:nvSpPr>
        <p:spPr>
          <a:xfrm>
            <a:off x="251521" y="260350"/>
            <a:ext cx="6210516" cy="50482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>
              <a:defRPr/>
            </a:pPr>
            <a:r>
              <a:rPr lang="en-US" sz="3600" b="1" dirty="0" smtClean="0">
                <a:ln w="1905"/>
                <a:solidFill>
                  <a:srgbClr val="0070C0"/>
                </a:solidFill>
                <a:latin typeface="Comic Sans MS" pitchFamily="66" charset="0"/>
              </a:rPr>
              <a:t>15</a:t>
            </a:r>
            <a:r>
              <a:rPr lang="en-US" sz="36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Gemba walk</a:t>
            </a:r>
            <a:endParaRPr lang="en-US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7187974" y="260648"/>
            <a:ext cx="1708715" cy="504825"/>
          </a:xfrm>
          <a:prstGeom prst="roundRect">
            <a:avLst/>
          </a:prstGeom>
          <a:solidFill>
            <a:srgbClr val="00B0F0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905"/>
                <a:solidFill>
                  <a:srgbClr val="FFFF00"/>
                </a:solidFill>
                <a:latin typeface="Comic Sans MS" pitchFamily="66" charset="0"/>
              </a:rPr>
              <a:t>Lean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6" name="Picture 2" descr="C:\Users\AMI\Documents\Isolean\Fiches outils\V Lean\Le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19" y="188640"/>
            <a:ext cx="676934" cy="67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à coins arrondis 26"/>
          <p:cNvSpPr/>
          <p:nvPr>
            <p:custDataLst>
              <p:tags r:id="rId1"/>
            </p:custDataLst>
          </p:nvPr>
        </p:nvSpPr>
        <p:spPr>
          <a:xfrm>
            <a:off x="251521" y="985857"/>
            <a:ext cx="5256583" cy="1013991"/>
          </a:xfrm>
          <a:prstGeom prst="roundRect">
            <a:avLst>
              <a:gd name="adj" fmla="val 5223"/>
            </a:avLst>
          </a:prstGeom>
          <a:solidFill>
            <a:srgbClr val="E1FFFF"/>
          </a:solidFill>
          <a:ln w="19050">
            <a:noFill/>
          </a:ln>
          <a:effectLst>
            <a:outerShdw blurRad="25400" dist="254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Description: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Gemba comes from Japanese "the place where it happens".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Walk to Gemba every day to learn to see, understand and react.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8" name="Rectangle à coins arrondis 27"/>
          <p:cNvSpPr/>
          <p:nvPr/>
        </p:nvSpPr>
        <p:spPr bwMode="auto">
          <a:xfrm>
            <a:off x="251521" y="4653136"/>
            <a:ext cx="5256583" cy="1944216"/>
          </a:xfrm>
          <a:prstGeom prst="roundRect">
            <a:avLst>
              <a:gd name="adj" fmla="val 5531"/>
            </a:avLst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Interests:</a:t>
            </a:r>
          </a:p>
          <a:p>
            <a:pPr lvl="0"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Direct relations with the staff. Understand their worries. Put safety always in the foreground. Learn to observe and see with Lean eyes.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Review of performance indicators in the field.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Motivated staff because they are not afraid to make suggestions for improving the work environment.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From the appearance of a problem, we are together on the ground to find the best solution.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9" name="Flèche vers le bas 28"/>
          <p:cNvSpPr/>
          <p:nvPr/>
        </p:nvSpPr>
        <p:spPr>
          <a:xfrm>
            <a:off x="5796136" y="1467395"/>
            <a:ext cx="484632" cy="5324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1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6380996" y="1446435"/>
            <a:ext cx="2515692" cy="55341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Go to the field (Gemba)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6380996" y="2128291"/>
            <a:ext cx="2515692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Learn to see. Ask yourself the right questions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6380995" y="2920379"/>
            <a:ext cx="251569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Look at the process and observe what is happening now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6380994" y="3683644"/>
            <a:ext cx="2515695" cy="60550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Ask the right questions to the right people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6380995" y="4452446"/>
            <a:ext cx="2515693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Collect current facts, analyze them and identify the root causes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6380995" y="5262859"/>
            <a:ext cx="251569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Put in place the necessary actions (PDCA)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6" name="Flèche vers le bas 35"/>
          <p:cNvSpPr/>
          <p:nvPr/>
        </p:nvSpPr>
        <p:spPr>
          <a:xfrm>
            <a:off x="5796136" y="2128291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Flèche vers le bas 36"/>
          <p:cNvSpPr/>
          <p:nvPr/>
        </p:nvSpPr>
        <p:spPr>
          <a:xfrm>
            <a:off x="5796136" y="2920380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8" name="Flèche vers le bas 37"/>
          <p:cNvSpPr/>
          <p:nvPr/>
        </p:nvSpPr>
        <p:spPr>
          <a:xfrm>
            <a:off x="5796136" y="3683644"/>
            <a:ext cx="484632" cy="6055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4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9" name="Flèche vers le bas 38"/>
          <p:cNvSpPr/>
          <p:nvPr/>
        </p:nvSpPr>
        <p:spPr>
          <a:xfrm>
            <a:off x="5796136" y="4452446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5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0" name="Flèche vers le bas 39"/>
          <p:cNvSpPr/>
          <p:nvPr/>
        </p:nvSpPr>
        <p:spPr>
          <a:xfrm>
            <a:off x="5796136" y="5262860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6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6380995" y="6016327"/>
            <a:ext cx="251569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Pool good practices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2" name="Flèche vers le bas 41"/>
          <p:cNvSpPr/>
          <p:nvPr/>
        </p:nvSpPr>
        <p:spPr>
          <a:xfrm>
            <a:off x="5796136" y="6016328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7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3" name="Rectangle à coins arrondis 42"/>
          <p:cNvSpPr/>
          <p:nvPr>
            <p:custDataLst>
              <p:tags r:id="rId2"/>
            </p:custDataLst>
          </p:nvPr>
        </p:nvSpPr>
        <p:spPr>
          <a:xfrm>
            <a:off x="6380996" y="946571"/>
            <a:ext cx="2502674" cy="360809"/>
          </a:xfrm>
          <a:prstGeom prst="roundRect">
            <a:avLst>
              <a:gd name="adj" fmla="val 4030"/>
            </a:avLst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Methodology:</a:t>
            </a:r>
            <a:endParaRPr lang="en-US" sz="1100" b="1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defRPr/>
            </a:pPr>
            <a:endParaRPr lang="en-US" sz="1100" b="1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144" y="2132856"/>
            <a:ext cx="4821936" cy="2412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0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à coins arrondis 23"/>
          <p:cNvSpPr/>
          <p:nvPr/>
        </p:nvSpPr>
        <p:spPr>
          <a:xfrm>
            <a:off x="251521" y="260350"/>
            <a:ext cx="6210516" cy="50482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>
              <a:defRPr/>
            </a:pPr>
            <a:r>
              <a:rPr lang="en-US" sz="3600" b="1" dirty="0" smtClean="0">
                <a:ln w="1905"/>
                <a:solidFill>
                  <a:srgbClr val="0070C0"/>
                </a:solidFill>
                <a:latin typeface="Comic Sans MS" pitchFamily="66" charset="0"/>
              </a:rPr>
              <a:t>16</a:t>
            </a:r>
            <a:r>
              <a:rPr lang="en-US" sz="36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SIPOC</a:t>
            </a:r>
            <a:endParaRPr lang="en-US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7187974" y="260648"/>
            <a:ext cx="1708715" cy="504825"/>
          </a:xfrm>
          <a:prstGeom prst="roundRect">
            <a:avLst/>
          </a:prstGeom>
          <a:solidFill>
            <a:srgbClr val="00B0F0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905"/>
                <a:solidFill>
                  <a:srgbClr val="FFFF00"/>
                </a:solidFill>
                <a:latin typeface="Comic Sans MS" pitchFamily="66" charset="0"/>
              </a:rPr>
              <a:t>Lean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6" name="Picture 2" descr="C:\Users\AMI\Documents\Isolean\Fiches outils\V Lean\Le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19" y="188640"/>
            <a:ext cx="676934" cy="67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à coins arrondis 26"/>
          <p:cNvSpPr/>
          <p:nvPr>
            <p:custDataLst>
              <p:tags r:id="rId1"/>
            </p:custDataLst>
          </p:nvPr>
        </p:nvSpPr>
        <p:spPr>
          <a:xfrm>
            <a:off x="251521" y="985857"/>
            <a:ext cx="4824535" cy="1219007"/>
          </a:xfrm>
          <a:prstGeom prst="roundRect">
            <a:avLst>
              <a:gd name="adj" fmla="val 5223"/>
            </a:avLst>
          </a:prstGeom>
          <a:solidFill>
            <a:srgbClr val="E1FFFF"/>
          </a:solidFill>
          <a:ln w="19050">
            <a:noFill/>
          </a:ln>
          <a:effectLst>
            <a:outerShdw blurRad="25400" dist="254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Description: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Used in phase D (Define) of the DMAIC tool. Define the process, set objectives, identify what is important for the customer. Consider at this stage the process as a black box with its inputs and outputs.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8" name="Rectangle à coins arrondis 27"/>
          <p:cNvSpPr/>
          <p:nvPr/>
        </p:nvSpPr>
        <p:spPr bwMode="auto">
          <a:xfrm>
            <a:off x="251521" y="2420888"/>
            <a:ext cx="4824535" cy="1872208"/>
          </a:xfrm>
          <a:prstGeom prst="roundRect">
            <a:avLst>
              <a:gd name="adj" fmla="val 5531"/>
            </a:avLst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Interests:</a:t>
            </a:r>
          </a:p>
          <a:p>
            <a:pPr lvl="0" algn="just"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lvl="0" algn="just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Identify the expectations, needs and essential requirements of the customer.</a:t>
            </a:r>
          </a:p>
          <a:p>
            <a:pPr lvl="0" algn="just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Find consensus on the area and limits of the process.</a:t>
            </a:r>
          </a:p>
          <a:p>
            <a:pPr lvl="0" algn="just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Determine and analyze the inputs and outputs of the process.</a:t>
            </a:r>
          </a:p>
          <a:p>
            <a:pPr lvl="0" algn="just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Compare the inputs and outputs of the process with the possibilities of the supplier and, especially, the expectations of the customer.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9" name="Flèche vers le bas 28"/>
          <p:cNvSpPr/>
          <p:nvPr/>
        </p:nvSpPr>
        <p:spPr>
          <a:xfrm>
            <a:off x="5364088" y="1467395"/>
            <a:ext cx="484632" cy="5324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1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6012161" y="1446435"/>
            <a:ext cx="2884527" cy="55341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Build the team. Define the domain and activities of the process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6012161" y="2128291"/>
            <a:ext cx="2884527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Compare process inputs with critical supplier elements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6012160" y="2920379"/>
            <a:ext cx="2884529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Compare the outputs of the process with the expectations of the direct customer and the end customer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6012160" y="3683644"/>
            <a:ext cx="2884530" cy="753468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Identify the key elements that can influence the process, the outputs and the customer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6" name="Flèche vers le bas 35"/>
          <p:cNvSpPr/>
          <p:nvPr/>
        </p:nvSpPr>
        <p:spPr>
          <a:xfrm>
            <a:off x="5364088" y="2128291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Flèche vers le bas 36"/>
          <p:cNvSpPr/>
          <p:nvPr/>
        </p:nvSpPr>
        <p:spPr>
          <a:xfrm>
            <a:off x="5364088" y="2920380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8" name="Flèche vers le bas 37"/>
          <p:cNvSpPr/>
          <p:nvPr/>
        </p:nvSpPr>
        <p:spPr>
          <a:xfrm>
            <a:off x="5364088" y="3683644"/>
            <a:ext cx="484632" cy="7534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4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3" name="Rectangle à coins arrondis 42"/>
          <p:cNvSpPr/>
          <p:nvPr>
            <p:custDataLst>
              <p:tags r:id="rId2"/>
            </p:custDataLst>
          </p:nvPr>
        </p:nvSpPr>
        <p:spPr>
          <a:xfrm>
            <a:off x="6380996" y="946571"/>
            <a:ext cx="2502674" cy="360809"/>
          </a:xfrm>
          <a:prstGeom prst="roundRect">
            <a:avLst>
              <a:gd name="adj" fmla="val 4030"/>
            </a:avLst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Methodology:</a:t>
            </a:r>
            <a:endParaRPr lang="en-US" sz="1100" b="1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defRPr/>
            </a:pPr>
            <a:endParaRPr lang="en-US" sz="1100" b="1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025" y="4520902"/>
            <a:ext cx="7219950" cy="207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33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341071"/>
            <a:ext cx="8632147" cy="5423325"/>
          </a:xfrm>
          <a:prstGeom prst="rect">
            <a:avLst/>
          </a:prstGeom>
        </p:spPr>
      </p:pic>
      <p:sp>
        <p:nvSpPr>
          <p:cNvPr id="24" name="Rectangle à coins arrondis 23"/>
          <p:cNvSpPr/>
          <p:nvPr/>
        </p:nvSpPr>
        <p:spPr>
          <a:xfrm>
            <a:off x="251521" y="260350"/>
            <a:ext cx="6210516" cy="50482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>
              <a:defRPr/>
            </a:pPr>
            <a:r>
              <a:rPr lang="en-US" sz="3600" b="1" dirty="0" smtClean="0">
                <a:ln w="1905"/>
                <a:solidFill>
                  <a:srgbClr val="0070C0"/>
                </a:solidFill>
                <a:latin typeface="Comic Sans MS" pitchFamily="66" charset="0"/>
              </a:rPr>
              <a:t>17</a:t>
            </a:r>
            <a:r>
              <a:rPr lang="en-US" sz="36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SMED</a:t>
            </a:r>
            <a:endParaRPr lang="en-US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7187974" y="260648"/>
            <a:ext cx="1708715" cy="504825"/>
          </a:xfrm>
          <a:prstGeom prst="roundRect">
            <a:avLst/>
          </a:prstGeom>
          <a:solidFill>
            <a:srgbClr val="00B0F0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905"/>
                <a:solidFill>
                  <a:srgbClr val="FFFF00"/>
                </a:solidFill>
                <a:latin typeface="Comic Sans MS" pitchFamily="66" charset="0"/>
              </a:rPr>
              <a:t>Lean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6" name="Picture 2" descr="C:\Users\AMI\Documents\Isolean\Fiches outils\V Lean\Lea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19" y="188640"/>
            <a:ext cx="676934" cy="67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à coins arrondis 26"/>
          <p:cNvSpPr/>
          <p:nvPr>
            <p:custDataLst>
              <p:tags r:id="rId1"/>
            </p:custDataLst>
          </p:nvPr>
        </p:nvSpPr>
        <p:spPr>
          <a:xfrm>
            <a:off x="251521" y="985857"/>
            <a:ext cx="4824535" cy="1867079"/>
          </a:xfrm>
          <a:prstGeom prst="roundRect">
            <a:avLst>
              <a:gd name="adj" fmla="val 5223"/>
            </a:avLst>
          </a:prstGeom>
          <a:solidFill>
            <a:srgbClr val="E1FFFF"/>
          </a:solidFill>
          <a:ln w="19050">
            <a:noFill/>
          </a:ln>
          <a:effectLst>
            <a:outerShdw blurRad="25400" dist="254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Description: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From English, Single Minute Exchange of Die, series change in less than 10 minutes.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A method of organizing the activities of a line or equipment to significantly reduce the time between two sets of products. Example: changing tires in Formula 1!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Use trolleys for tools. Keep tools in perfect condition at all times. Add benchmarks on tools. Use electrical tools.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8" name="Rectangle à coins arrondis 27"/>
          <p:cNvSpPr/>
          <p:nvPr/>
        </p:nvSpPr>
        <p:spPr bwMode="auto">
          <a:xfrm>
            <a:off x="251521" y="5661248"/>
            <a:ext cx="4824535" cy="1008112"/>
          </a:xfrm>
          <a:prstGeom prst="roundRect">
            <a:avLst>
              <a:gd name="adj" fmla="val 5531"/>
            </a:avLst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Interests:</a:t>
            </a:r>
          </a:p>
          <a:p>
            <a:pPr lvl="0"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Decrease the lead time of a product.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Reduce the size of the batches.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Use of resources (people and material) optimized.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9" name="Flèche vers le bas 28"/>
          <p:cNvSpPr/>
          <p:nvPr/>
        </p:nvSpPr>
        <p:spPr>
          <a:xfrm>
            <a:off x="5292080" y="1361728"/>
            <a:ext cx="484632" cy="5324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1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5940153" y="1340768"/>
            <a:ext cx="2943515" cy="55341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Build the team. Define the topic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5940153" y="1988840"/>
            <a:ext cx="2943515" cy="756084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Evaluate the initial context in the field before, during and after the change (list of operations, tools, materials, people)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5940152" y="2852936"/>
            <a:ext cx="2943517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Define and measure the time of internal operations (during the change - as machine stops)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5940152" y="3573016"/>
            <a:ext cx="2943518" cy="792088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Define and measure the time of external operations (before or after the change - preparation and storage of tools)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5940153" y="4509120"/>
            <a:ext cx="2943516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Transform as many internal operations as possible into external (preheat mold)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5940152" y="5301208"/>
            <a:ext cx="2943517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Improve internal operations (reduction, adjustment) and decrease external operations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6" name="Flèche vers le bas 35"/>
          <p:cNvSpPr/>
          <p:nvPr/>
        </p:nvSpPr>
        <p:spPr>
          <a:xfrm>
            <a:off x="5292080" y="1988840"/>
            <a:ext cx="484632" cy="7560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Flèche vers le bas 36"/>
          <p:cNvSpPr/>
          <p:nvPr/>
        </p:nvSpPr>
        <p:spPr>
          <a:xfrm>
            <a:off x="5292080" y="2852937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8" name="Flèche vers le bas 37"/>
          <p:cNvSpPr/>
          <p:nvPr/>
        </p:nvSpPr>
        <p:spPr>
          <a:xfrm>
            <a:off x="5292080" y="3573016"/>
            <a:ext cx="484632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4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9" name="Flèche vers le bas 38"/>
          <p:cNvSpPr/>
          <p:nvPr/>
        </p:nvSpPr>
        <p:spPr>
          <a:xfrm>
            <a:off x="5292080" y="4509120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5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0" name="Flèche vers le bas 39"/>
          <p:cNvSpPr/>
          <p:nvPr/>
        </p:nvSpPr>
        <p:spPr>
          <a:xfrm>
            <a:off x="5292080" y="5301209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6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5940152" y="6016327"/>
            <a:ext cx="2943517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Check the effectiveness of the improvements. Mutualize good practices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2" name="Flèche vers le bas 41"/>
          <p:cNvSpPr/>
          <p:nvPr/>
        </p:nvSpPr>
        <p:spPr>
          <a:xfrm>
            <a:off x="5292080" y="6016328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7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3" name="Rectangle à coins arrondis 42"/>
          <p:cNvSpPr/>
          <p:nvPr>
            <p:custDataLst>
              <p:tags r:id="rId2"/>
            </p:custDataLst>
          </p:nvPr>
        </p:nvSpPr>
        <p:spPr>
          <a:xfrm>
            <a:off x="6380996" y="946571"/>
            <a:ext cx="2502674" cy="360809"/>
          </a:xfrm>
          <a:prstGeom prst="roundRect">
            <a:avLst>
              <a:gd name="adj" fmla="val 4030"/>
            </a:avLst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Methodology:</a:t>
            </a:r>
            <a:endParaRPr lang="en-US" sz="1100" b="1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defRPr/>
            </a:pPr>
            <a:endParaRPr lang="en-US" sz="1100" b="1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23" name="Picture 3" descr="C:\Users\AMI\AppData\Local\Microsoft\Windows\Temporary Internet Files\Content.IE5\S23ZM77D\MC90043799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515" y="274694"/>
            <a:ext cx="561677" cy="53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4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810811"/>
            <a:ext cx="3240360" cy="2634413"/>
          </a:xfrm>
          <a:prstGeom prst="rect">
            <a:avLst/>
          </a:prstGeom>
        </p:spPr>
      </p:pic>
      <p:sp>
        <p:nvSpPr>
          <p:cNvPr id="24" name="Rectangle à coins arrondis 23"/>
          <p:cNvSpPr/>
          <p:nvPr/>
        </p:nvSpPr>
        <p:spPr>
          <a:xfrm>
            <a:off x="251521" y="260350"/>
            <a:ext cx="6210516" cy="50482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>
              <a:defRPr/>
            </a:pPr>
            <a:r>
              <a:rPr lang="en-US" sz="3600" b="1" dirty="0" smtClean="0">
                <a:ln w="1905"/>
                <a:solidFill>
                  <a:srgbClr val="0070C0"/>
                </a:solidFill>
                <a:latin typeface="Comic Sans MS" pitchFamily="66" charset="0"/>
              </a:rPr>
              <a:t>18</a:t>
            </a:r>
            <a:r>
              <a:rPr lang="en-US" sz="36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Standard</a:t>
            </a:r>
            <a:endParaRPr lang="en-US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7187974" y="260648"/>
            <a:ext cx="1708715" cy="504825"/>
          </a:xfrm>
          <a:prstGeom prst="roundRect">
            <a:avLst/>
          </a:prstGeom>
          <a:solidFill>
            <a:srgbClr val="00B0F0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905"/>
                <a:solidFill>
                  <a:srgbClr val="FFFF00"/>
                </a:solidFill>
                <a:latin typeface="Comic Sans MS" pitchFamily="66" charset="0"/>
              </a:rPr>
              <a:t>Lean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6" name="Picture 2" descr="C:\Users\AMI\Documents\Isolean\Fiches outils\V Lean\Lea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19" y="188640"/>
            <a:ext cx="676934" cy="67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à coins arrondis 26"/>
          <p:cNvSpPr/>
          <p:nvPr>
            <p:custDataLst>
              <p:tags r:id="rId1"/>
            </p:custDataLst>
          </p:nvPr>
        </p:nvSpPr>
        <p:spPr>
          <a:xfrm>
            <a:off x="251520" y="985856"/>
            <a:ext cx="5184575" cy="2371136"/>
          </a:xfrm>
          <a:prstGeom prst="roundRect">
            <a:avLst>
              <a:gd name="adj" fmla="val 5223"/>
            </a:avLst>
          </a:prstGeom>
          <a:solidFill>
            <a:srgbClr val="E1FFFF"/>
          </a:solidFill>
          <a:ln w="19050">
            <a:noFill/>
          </a:ln>
          <a:effectLst>
            <a:outerShdw blurRad="25400" dist="254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Description: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standard is a work instruction, a procedure, showing the safest, simplest, easiest and most efficient way to perform an operation. Goal: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work safety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do it well first time and every time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use the best method for each repetitive job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Is not fixed, resumes progressively after improvements are found and verified.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Standardized work is easy to understand and respect by everyone involved in its creation and improvement.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8" name="Rectangle à coins arrondis 27"/>
          <p:cNvSpPr/>
          <p:nvPr/>
        </p:nvSpPr>
        <p:spPr bwMode="auto">
          <a:xfrm>
            <a:off x="251521" y="5013176"/>
            <a:ext cx="5184574" cy="1584175"/>
          </a:xfrm>
          <a:prstGeom prst="roundRect">
            <a:avLst>
              <a:gd name="adj" fmla="val 5531"/>
            </a:avLst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Interests:</a:t>
            </a:r>
          </a:p>
          <a:p>
            <a:pPr lvl="0"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Increases the performance of operations and the pride of a job well done.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Facilitates the training of newcomers and the versatility of staff.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Promotes self-quality and team spirit.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Waste and variability are reduced.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9" name="Flèche vers le bas 28"/>
          <p:cNvSpPr/>
          <p:nvPr/>
        </p:nvSpPr>
        <p:spPr>
          <a:xfrm>
            <a:off x="5599536" y="1467395"/>
            <a:ext cx="484632" cy="5324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1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6156178" y="1446435"/>
            <a:ext cx="2740510" cy="55341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Build the team including with the operators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6156178" y="2128291"/>
            <a:ext cx="2740510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Establish the initial context in the field, the beginning and the end, tools, materials, requirements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6156177" y="2920379"/>
            <a:ext cx="2740512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Define the objectives to be achieved, the risks and the unavoidable constraints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6156176" y="3683644"/>
            <a:ext cx="2740513" cy="60550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Analyze work, choose the best suggestions and optimize tasks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6156177" y="4452446"/>
            <a:ext cx="2740511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Check the cycle time. Write down the key points. Keep it simple. Use best practices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6156177" y="5262859"/>
            <a:ext cx="2740512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Visibly implement work standards. Train new operators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6" name="Flèche vers le bas 35"/>
          <p:cNvSpPr/>
          <p:nvPr/>
        </p:nvSpPr>
        <p:spPr>
          <a:xfrm>
            <a:off x="5599536" y="2128291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Flèche vers le bas 36"/>
          <p:cNvSpPr/>
          <p:nvPr/>
        </p:nvSpPr>
        <p:spPr>
          <a:xfrm>
            <a:off x="5599536" y="2920380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8" name="Flèche vers le bas 37"/>
          <p:cNvSpPr/>
          <p:nvPr/>
        </p:nvSpPr>
        <p:spPr>
          <a:xfrm>
            <a:off x="5599536" y="3683644"/>
            <a:ext cx="484632" cy="6055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4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9" name="Flèche vers le bas 38"/>
          <p:cNvSpPr/>
          <p:nvPr/>
        </p:nvSpPr>
        <p:spPr>
          <a:xfrm>
            <a:off x="5599536" y="4452446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5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0" name="Flèche vers le bas 39"/>
          <p:cNvSpPr/>
          <p:nvPr/>
        </p:nvSpPr>
        <p:spPr>
          <a:xfrm>
            <a:off x="5599536" y="5262860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6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6156177" y="6016327"/>
            <a:ext cx="2740512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Check the effectiveness of the standards. Regularly improve standards with operators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2" name="Flèche vers le bas 41"/>
          <p:cNvSpPr/>
          <p:nvPr/>
        </p:nvSpPr>
        <p:spPr>
          <a:xfrm>
            <a:off x="5599536" y="6016328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7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3" name="Rectangle à coins arrondis 42"/>
          <p:cNvSpPr/>
          <p:nvPr>
            <p:custDataLst>
              <p:tags r:id="rId2"/>
            </p:custDataLst>
          </p:nvPr>
        </p:nvSpPr>
        <p:spPr>
          <a:xfrm>
            <a:off x="6380996" y="946571"/>
            <a:ext cx="2502674" cy="360809"/>
          </a:xfrm>
          <a:prstGeom prst="roundRect">
            <a:avLst>
              <a:gd name="adj" fmla="val 4030"/>
            </a:avLst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Methodology:</a:t>
            </a:r>
            <a:endParaRPr lang="en-US" sz="1100" b="1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defRPr/>
            </a:pPr>
            <a:endParaRPr lang="en-US" sz="1100" b="1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13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à coins arrondis 23"/>
          <p:cNvSpPr/>
          <p:nvPr/>
        </p:nvSpPr>
        <p:spPr>
          <a:xfrm>
            <a:off x="251521" y="260350"/>
            <a:ext cx="6210516" cy="50482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>
              <a:defRPr/>
            </a:pPr>
            <a:r>
              <a:rPr lang="en-US" sz="3600" b="1" dirty="0" smtClean="0">
                <a:ln w="1905"/>
                <a:solidFill>
                  <a:srgbClr val="0070C0"/>
                </a:solidFill>
                <a:latin typeface="Comic Sans MS" pitchFamily="66" charset="0"/>
              </a:rPr>
              <a:t>1</a:t>
            </a:r>
            <a:r>
              <a:rPr lang="en-US" sz="36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5 S</a:t>
            </a:r>
            <a:endParaRPr lang="en-US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7187974" y="260648"/>
            <a:ext cx="1708715" cy="504825"/>
          </a:xfrm>
          <a:prstGeom prst="roundRect">
            <a:avLst/>
          </a:prstGeom>
          <a:solidFill>
            <a:srgbClr val="00B0F0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905"/>
                <a:solidFill>
                  <a:srgbClr val="FFFF00"/>
                </a:solidFill>
                <a:latin typeface="Comic Sans MS" pitchFamily="66" charset="0"/>
              </a:rPr>
              <a:t>Lean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6" name="Picture 2" descr="C:\Users\AMI\Documents\Isolean\Fiches outils\V Lean\Le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19" y="188640"/>
            <a:ext cx="676934" cy="67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à coins arrondis 26"/>
          <p:cNvSpPr/>
          <p:nvPr>
            <p:custDataLst>
              <p:tags r:id="rId1"/>
            </p:custDataLst>
          </p:nvPr>
        </p:nvSpPr>
        <p:spPr>
          <a:xfrm>
            <a:off x="251522" y="985857"/>
            <a:ext cx="3312366" cy="1579047"/>
          </a:xfrm>
          <a:prstGeom prst="roundRect">
            <a:avLst>
              <a:gd name="adj" fmla="val 5223"/>
            </a:avLst>
          </a:prstGeom>
          <a:solidFill>
            <a:srgbClr val="E1FFFF"/>
          </a:solidFill>
          <a:ln w="19050">
            <a:noFill/>
          </a:ln>
          <a:effectLst>
            <a:outerShdw blurRad="25400" dist="254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Description: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Method to learn to control the order and cleanliness in the workplace, to build confidence, have a clear mind and work calmly. From Japanese </a:t>
            </a:r>
            <a:r>
              <a:rPr lang="en-US" sz="12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s</a:t>
            </a: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eiri, seiton, seiso, seiketsu and shitsuke (sorting, setting in order, shining, standardizing and sustaining</a:t>
            </a:r>
            <a:endParaRPr lang="en-US" sz="1200" b="1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8" name="Rectangle à coins arrondis 27"/>
          <p:cNvSpPr/>
          <p:nvPr/>
        </p:nvSpPr>
        <p:spPr bwMode="auto">
          <a:xfrm>
            <a:off x="251521" y="4834981"/>
            <a:ext cx="3312367" cy="1762369"/>
          </a:xfrm>
          <a:prstGeom prst="roundRect">
            <a:avLst>
              <a:gd name="adj" fmla="val 5531"/>
            </a:avLst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Interests:</a:t>
            </a:r>
          </a:p>
          <a:p>
            <a:pPr lvl="0"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Draw attention to the problems.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time to find a tool or document is minimized.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Each workspace becomes clean, pleasant, secure and ergonomic.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Space released. The workplace becomes a showcase.</a:t>
            </a:r>
          </a:p>
        </p:txBody>
      </p:sp>
      <p:sp>
        <p:nvSpPr>
          <p:cNvPr id="31" name="Flèche vers le bas 30"/>
          <p:cNvSpPr/>
          <p:nvPr/>
        </p:nvSpPr>
        <p:spPr>
          <a:xfrm>
            <a:off x="3707904" y="1328340"/>
            <a:ext cx="2232248" cy="7325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Comic Sans MS" pitchFamily="66" charset="0"/>
              </a:rPr>
              <a:t>S1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  <a:latin typeface="Comic Sans MS" pitchFamily="66" charset="0"/>
              </a:rPr>
              <a:t>Sort</a:t>
            </a:r>
            <a:endParaRPr lang="en-US" sz="1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6012160" y="1307380"/>
            <a:ext cx="2884528" cy="753468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Save space?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Sorting identifies and unclogs anything that is not really useful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6012160" y="2132856"/>
            <a:ext cx="2884528" cy="1080120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Find a tool in less than 10 seconds?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By setting in order, we tidy up and organize our workspace optimally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6012160" y="3284984"/>
            <a:ext cx="2884529" cy="1224136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Ensure a clean and ergonomic workplace?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Shining improves the appearance of your workspace, it becomes more user friendly and any anomaly is more easily seen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6012160" y="4581129"/>
            <a:ext cx="2871510" cy="100811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Avoid reinventing the wheel?</a:t>
            </a:r>
          </a:p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By standardizing the first 3 S, we keep the good results obtained and we ensure the order and maintenance of cleanliness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7" name="Rectangle à coins arrondis 36"/>
          <p:cNvSpPr/>
          <p:nvPr/>
        </p:nvSpPr>
        <p:spPr>
          <a:xfrm>
            <a:off x="6012161" y="5661247"/>
            <a:ext cx="2884528" cy="93610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Preserve lessons learned?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By sustaining, we encourage rigor and we acquire good habits. To question yourself regularly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9" name="Flèche vers le bas 38"/>
          <p:cNvSpPr/>
          <p:nvPr/>
        </p:nvSpPr>
        <p:spPr>
          <a:xfrm>
            <a:off x="3707904" y="2132856"/>
            <a:ext cx="2232248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Comic Sans MS" pitchFamily="66" charset="0"/>
              </a:rPr>
              <a:t>S2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  <a:latin typeface="Comic Sans MS" pitchFamily="66" charset="0"/>
              </a:rPr>
              <a:t>Setting in order</a:t>
            </a:r>
            <a:endParaRPr lang="en-US" sz="1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0" name="Flèche vers le bas 39"/>
          <p:cNvSpPr/>
          <p:nvPr/>
        </p:nvSpPr>
        <p:spPr>
          <a:xfrm>
            <a:off x="3707904" y="3284984"/>
            <a:ext cx="2232248" cy="1224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Comic Sans MS" pitchFamily="66" charset="0"/>
              </a:rPr>
              <a:t>S3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  <a:latin typeface="Comic Sans MS" pitchFamily="66" charset="0"/>
              </a:rPr>
              <a:t>Shine</a:t>
            </a:r>
            <a:endParaRPr lang="en-US" sz="1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1" name="Flèche vers le bas 40"/>
          <p:cNvSpPr/>
          <p:nvPr/>
        </p:nvSpPr>
        <p:spPr>
          <a:xfrm>
            <a:off x="3707904" y="4581129"/>
            <a:ext cx="2232248" cy="10081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Comic Sans MS" pitchFamily="66" charset="0"/>
              </a:rPr>
              <a:t>S4 </a:t>
            </a:r>
            <a:r>
              <a:rPr lang="en-US" sz="1400" dirty="0" err="1" smtClean="0">
                <a:solidFill>
                  <a:schemeClr val="bg1"/>
                </a:solidFill>
                <a:latin typeface="Comic Sans MS" pitchFamily="66" charset="0"/>
              </a:rPr>
              <a:t>Standar</a:t>
            </a:r>
            <a:endParaRPr lang="en-US" sz="14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algn="ctr"/>
            <a:r>
              <a:rPr lang="en-US" sz="1400" dirty="0" err="1" smtClean="0">
                <a:solidFill>
                  <a:schemeClr val="bg1"/>
                </a:solidFill>
                <a:latin typeface="Comic Sans MS" pitchFamily="66" charset="0"/>
              </a:rPr>
              <a:t>dize</a:t>
            </a:r>
            <a:endParaRPr lang="en-US" sz="1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2" name="Flèche vers le bas 41"/>
          <p:cNvSpPr/>
          <p:nvPr/>
        </p:nvSpPr>
        <p:spPr>
          <a:xfrm>
            <a:off x="3707904" y="5661248"/>
            <a:ext cx="2232248" cy="93610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  <a:latin typeface="Comic Sans MS" pitchFamily="66" charset="0"/>
              </a:rPr>
              <a:t>S5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  <a:latin typeface="Comic Sans MS" pitchFamily="66" charset="0"/>
              </a:rPr>
              <a:t>Sustain</a:t>
            </a:r>
            <a:endParaRPr lang="en-US" sz="1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6" name="Rectangle à coins arrondis 45"/>
          <p:cNvSpPr/>
          <p:nvPr>
            <p:custDataLst>
              <p:tags r:id="rId2"/>
            </p:custDataLst>
          </p:nvPr>
        </p:nvSpPr>
        <p:spPr>
          <a:xfrm>
            <a:off x="5738515" y="908720"/>
            <a:ext cx="3145155" cy="360809"/>
          </a:xfrm>
          <a:prstGeom prst="roundRect">
            <a:avLst>
              <a:gd name="adj" fmla="val 4030"/>
            </a:avLst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Questions to ask yourself:</a:t>
            </a:r>
            <a:endParaRPr lang="en-US" sz="1100" b="1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597248"/>
            <a:ext cx="2448272" cy="2218747"/>
          </a:xfrm>
          <a:prstGeom prst="rect">
            <a:avLst/>
          </a:prstGeom>
        </p:spPr>
      </p:pic>
      <p:pic>
        <p:nvPicPr>
          <p:cNvPr id="19" name="Picture 3" descr="C:\Users\AMI\AppData\Local\Microsoft\Windows\Temporary Internet Files\Content.IE5\S23ZM77D\MC90043799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515" y="274694"/>
            <a:ext cx="561677" cy="53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76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à coins arrondis 21"/>
          <p:cNvSpPr/>
          <p:nvPr/>
        </p:nvSpPr>
        <p:spPr>
          <a:xfrm>
            <a:off x="251521" y="260350"/>
            <a:ext cx="6210516" cy="50482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>
              <a:defRPr/>
            </a:pPr>
            <a:r>
              <a:rPr lang="en-US" sz="2800" b="1" dirty="0" smtClean="0">
                <a:ln w="1905"/>
                <a:solidFill>
                  <a:srgbClr val="0070C0"/>
                </a:solidFill>
                <a:latin typeface="Comic Sans MS" pitchFamily="66" charset="0"/>
              </a:rPr>
              <a:t>19</a:t>
            </a:r>
            <a:r>
              <a:rPr lang="en-US" sz="28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BSC, Balanced Scorecard</a:t>
            </a:r>
            <a:endParaRPr lang="en-US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7187974" y="260648"/>
            <a:ext cx="1708715" cy="504825"/>
          </a:xfrm>
          <a:prstGeom prst="roundRect">
            <a:avLst/>
          </a:prstGeom>
          <a:solidFill>
            <a:srgbClr val="00B0F0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905"/>
                <a:solidFill>
                  <a:srgbClr val="FFFF00"/>
                </a:solidFill>
                <a:latin typeface="Comic Sans MS" pitchFamily="66" charset="0"/>
              </a:rPr>
              <a:t>Lean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4" name="Picture 2" descr="C:\Users\AMI\Documents\Isolean\Fiches outils\V Lean\Le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19" y="188640"/>
            <a:ext cx="676934" cy="67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à coins arrondis 24"/>
          <p:cNvSpPr/>
          <p:nvPr>
            <p:custDataLst>
              <p:tags r:id="rId1"/>
            </p:custDataLst>
          </p:nvPr>
        </p:nvSpPr>
        <p:spPr>
          <a:xfrm>
            <a:off x="251521" y="985857"/>
            <a:ext cx="5256583" cy="1363023"/>
          </a:xfrm>
          <a:prstGeom prst="roundRect">
            <a:avLst>
              <a:gd name="adj" fmla="val 5223"/>
            </a:avLst>
          </a:prstGeom>
          <a:solidFill>
            <a:srgbClr val="E1FFFF"/>
          </a:solidFill>
          <a:ln w="19050">
            <a:noFill/>
          </a:ln>
          <a:effectLst>
            <a:outerShdw blurRad="25400" dist="254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Description: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Balanced Scorecard (BSC) reflects the company's vision and purpose in four strategic areas (finance, customers, people, processes).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To drive these 4 axes and obtain a balance, an action plan is </a:t>
            </a:r>
            <a:r>
              <a:rPr lang="en-US" sz="12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built  </a:t>
            </a: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with objectives and key performance indicators.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6" name="Rectangle à coins arrondis 25"/>
          <p:cNvSpPr/>
          <p:nvPr/>
        </p:nvSpPr>
        <p:spPr bwMode="auto">
          <a:xfrm>
            <a:off x="251521" y="5553372"/>
            <a:ext cx="5256583" cy="1115988"/>
          </a:xfrm>
          <a:prstGeom prst="roundRect">
            <a:avLst>
              <a:gd name="adj" fmla="val 5531"/>
            </a:avLst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Interests:</a:t>
            </a:r>
          </a:p>
          <a:p>
            <a:pPr lvl="0"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Successful communication from top to bottom.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Make decisions based on the long term.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Allows to question its strategy and to realize if the balance between the strategic axes is maintained.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7" name="Flèche vers le bas 26"/>
          <p:cNvSpPr/>
          <p:nvPr/>
        </p:nvSpPr>
        <p:spPr>
          <a:xfrm>
            <a:off x="5652120" y="1268760"/>
            <a:ext cx="484632" cy="7374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1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6228186" y="1268760"/>
            <a:ext cx="2668502" cy="758429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Validate the strategy at the management committee. Define the strategic objectives. Allocate the necessary resources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6228186" y="2132856"/>
            <a:ext cx="2668502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Establish balanced indicators for financial results (turnover, margin)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6228185" y="2852936"/>
            <a:ext cx="2668504" cy="762649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Establish balanced indicators for customer satisfaction (satisfaction rate, new customers)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6228184" y="3687593"/>
            <a:ext cx="2668505" cy="749519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Establish balanced indicators for people’s development (number of candidates, hours of training)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6228185" y="4509120"/>
            <a:ext cx="2668503" cy="792088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Establish balanced indicators for mastering key processes (overall equipment effectiveness)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6228185" y="5368255"/>
            <a:ext cx="266850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Determine the relevant tactics. Implement key performance indicators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4" name="Flèche vers le bas 33"/>
          <p:cNvSpPr/>
          <p:nvPr/>
        </p:nvSpPr>
        <p:spPr>
          <a:xfrm>
            <a:off x="5652120" y="2132856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5" name="Flèche vers le bas 34"/>
          <p:cNvSpPr/>
          <p:nvPr/>
        </p:nvSpPr>
        <p:spPr>
          <a:xfrm>
            <a:off x="5652120" y="2852937"/>
            <a:ext cx="484632" cy="7626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6" name="Flèche vers le bas 35"/>
          <p:cNvSpPr/>
          <p:nvPr/>
        </p:nvSpPr>
        <p:spPr>
          <a:xfrm>
            <a:off x="5652120" y="3687593"/>
            <a:ext cx="484632" cy="7495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4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Flèche vers le bas 36"/>
          <p:cNvSpPr/>
          <p:nvPr/>
        </p:nvSpPr>
        <p:spPr>
          <a:xfrm>
            <a:off x="5652120" y="4509120"/>
            <a:ext cx="484632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5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8" name="Flèche vers le bas 37"/>
          <p:cNvSpPr/>
          <p:nvPr/>
        </p:nvSpPr>
        <p:spPr>
          <a:xfrm>
            <a:off x="5652120" y="5368256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6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9" name="Rectangle à coins arrondis 38"/>
          <p:cNvSpPr/>
          <p:nvPr/>
        </p:nvSpPr>
        <p:spPr>
          <a:xfrm>
            <a:off x="6228185" y="6016327"/>
            <a:ext cx="266850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Follow and improve the strategic dashboard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0" name="Flèche vers le bas 39"/>
          <p:cNvSpPr/>
          <p:nvPr/>
        </p:nvSpPr>
        <p:spPr>
          <a:xfrm>
            <a:off x="5652120" y="6016328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7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1" name="Rectangle à coins arrondis 40"/>
          <p:cNvSpPr/>
          <p:nvPr>
            <p:custDataLst>
              <p:tags r:id="rId2"/>
            </p:custDataLst>
          </p:nvPr>
        </p:nvSpPr>
        <p:spPr>
          <a:xfrm>
            <a:off x="6380996" y="946571"/>
            <a:ext cx="2502674" cy="360809"/>
          </a:xfrm>
          <a:prstGeom prst="roundRect">
            <a:avLst>
              <a:gd name="adj" fmla="val 4030"/>
            </a:avLst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Methodology:</a:t>
            </a:r>
            <a:endParaRPr lang="en-US" sz="1100" b="1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defRPr/>
            </a:pPr>
            <a:endParaRPr lang="en-US" sz="1100" b="1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492896"/>
            <a:ext cx="4536504" cy="293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49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à coins arrondis 23"/>
          <p:cNvSpPr/>
          <p:nvPr/>
        </p:nvSpPr>
        <p:spPr>
          <a:xfrm>
            <a:off x="251521" y="260350"/>
            <a:ext cx="6210516" cy="50482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>
              <a:defRPr/>
            </a:pPr>
            <a:r>
              <a:rPr lang="en-US" sz="3600" b="1" dirty="0" smtClean="0">
                <a:ln w="1905"/>
                <a:solidFill>
                  <a:srgbClr val="0070C0"/>
                </a:solidFill>
                <a:latin typeface="Comic Sans MS" pitchFamily="66" charset="0"/>
              </a:rPr>
              <a:t>20</a:t>
            </a:r>
            <a:r>
              <a:rPr lang="en-US" sz="36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Takt time</a:t>
            </a:r>
            <a:endParaRPr lang="en-US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7187974" y="260648"/>
            <a:ext cx="1708715" cy="504825"/>
          </a:xfrm>
          <a:prstGeom prst="roundRect">
            <a:avLst/>
          </a:prstGeom>
          <a:solidFill>
            <a:srgbClr val="00B0F0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905"/>
                <a:solidFill>
                  <a:srgbClr val="FFFF00"/>
                </a:solidFill>
                <a:latin typeface="Comic Sans MS" pitchFamily="66" charset="0"/>
              </a:rPr>
              <a:t>Lean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6" name="Picture 2" descr="C:\Users\AMI\Documents\Isolean\Fiches outils\V Lean\Le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19" y="188640"/>
            <a:ext cx="676934" cy="67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à coins arrondis 26"/>
          <p:cNvSpPr/>
          <p:nvPr>
            <p:custDataLst>
              <p:tags r:id="rId1"/>
            </p:custDataLst>
          </p:nvPr>
        </p:nvSpPr>
        <p:spPr>
          <a:xfrm>
            <a:off x="251521" y="985857"/>
            <a:ext cx="5256583" cy="1790506"/>
          </a:xfrm>
          <a:prstGeom prst="roundRect">
            <a:avLst>
              <a:gd name="adj" fmla="val 5223"/>
            </a:avLst>
          </a:prstGeom>
          <a:solidFill>
            <a:srgbClr val="E1FFFF"/>
          </a:solidFill>
          <a:ln w="19050">
            <a:noFill/>
          </a:ln>
          <a:effectLst>
            <a:outerShdw blurRad="25400" dist="254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Description: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takt time (from German - rhythm) is the available time in production divided by the customer demand for a specified period (usually a day).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Main tool for smoothing orders in production to improve the balancing of lines.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Used in the mapping of value flows.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It is a method of improving the rate of production.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8" name="Rectangle à coins arrondis 27"/>
          <p:cNvSpPr/>
          <p:nvPr/>
        </p:nvSpPr>
        <p:spPr bwMode="auto">
          <a:xfrm>
            <a:off x="251520" y="5262858"/>
            <a:ext cx="3384375" cy="1334493"/>
          </a:xfrm>
          <a:prstGeom prst="roundRect">
            <a:avLst>
              <a:gd name="adj" fmla="val 5531"/>
            </a:avLst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Interests:</a:t>
            </a:r>
          </a:p>
          <a:p>
            <a:pPr lvl="0"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Produce at the fairest.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Reduce waste.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Shows opportunities to improve the process.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Reduce bottlenecks.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9" name="Flèche vers le bas 28"/>
          <p:cNvSpPr/>
          <p:nvPr/>
        </p:nvSpPr>
        <p:spPr>
          <a:xfrm>
            <a:off x="5796136" y="1467395"/>
            <a:ext cx="484632" cy="5324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1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6380996" y="1446435"/>
            <a:ext cx="2515692" cy="55341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Build the team. Define the area to be improved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6380996" y="2128291"/>
            <a:ext cx="2515692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Establish the initial context in the field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6380995" y="2920379"/>
            <a:ext cx="251569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Set the goal to reach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6380994" y="3683644"/>
            <a:ext cx="2515695" cy="60550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Identify the longest operation (bottleneck)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6380995" y="4452446"/>
            <a:ext cx="2515693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Analyze the constraints of the process. Balance the operations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6380995" y="5262859"/>
            <a:ext cx="251569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Calculate the new takt time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6" name="Flèche vers le bas 35"/>
          <p:cNvSpPr/>
          <p:nvPr/>
        </p:nvSpPr>
        <p:spPr>
          <a:xfrm>
            <a:off x="5796136" y="2128291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Flèche vers le bas 36"/>
          <p:cNvSpPr/>
          <p:nvPr/>
        </p:nvSpPr>
        <p:spPr>
          <a:xfrm>
            <a:off x="5796136" y="2920380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8" name="Flèche vers le bas 37"/>
          <p:cNvSpPr/>
          <p:nvPr/>
        </p:nvSpPr>
        <p:spPr>
          <a:xfrm>
            <a:off x="5796136" y="3683644"/>
            <a:ext cx="484632" cy="6055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4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9" name="Flèche vers le bas 38"/>
          <p:cNvSpPr/>
          <p:nvPr/>
        </p:nvSpPr>
        <p:spPr>
          <a:xfrm>
            <a:off x="5796136" y="4452446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5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0" name="Flèche vers le bas 39"/>
          <p:cNvSpPr/>
          <p:nvPr/>
        </p:nvSpPr>
        <p:spPr>
          <a:xfrm>
            <a:off x="5796136" y="5262860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6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6380995" y="6016327"/>
            <a:ext cx="251569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Check whether the goal is reached. Pool good practices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2" name="Flèche vers le bas 41"/>
          <p:cNvSpPr/>
          <p:nvPr/>
        </p:nvSpPr>
        <p:spPr>
          <a:xfrm>
            <a:off x="5796136" y="6016328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7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3" name="Rectangle à coins arrondis 42"/>
          <p:cNvSpPr/>
          <p:nvPr>
            <p:custDataLst>
              <p:tags r:id="rId2"/>
            </p:custDataLst>
          </p:nvPr>
        </p:nvSpPr>
        <p:spPr>
          <a:xfrm>
            <a:off x="6380996" y="946571"/>
            <a:ext cx="2502674" cy="360809"/>
          </a:xfrm>
          <a:prstGeom prst="roundRect">
            <a:avLst>
              <a:gd name="adj" fmla="val 4030"/>
            </a:avLst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Methodology:</a:t>
            </a:r>
            <a:endParaRPr lang="en-US" sz="1100" b="1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defRPr/>
            </a:pPr>
            <a:endParaRPr lang="en-US" sz="1100" b="1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414" y="5100518"/>
            <a:ext cx="1496834" cy="149683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852936"/>
            <a:ext cx="3841254" cy="220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94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à coins arrondis 23"/>
          <p:cNvSpPr/>
          <p:nvPr/>
        </p:nvSpPr>
        <p:spPr>
          <a:xfrm>
            <a:off x="251521" y="260350"/>
            <a:ext cx="6210516" cy="50482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>
              <a:defRPr/>
            </a:pPr>
            <a:r>
              <a:rPr lang="fr-FR" sz="3600" b="1" dirty="0" smtClean="0">
                <a:ln w="1905"/>
                <a:solidFill>
                  <a:srgbClr val="0070C0"/>
                </a:solidFill>
                <a:latin typeface="Comic Sans MS" pitchFamily="66" charset="0"/>
              </a:rPr>
              <a:t>21</a:t>
            </a:r>
            <a:r>
              <a:rPr lang="fr-FR" sz="36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Lean temple</a:t>
            </a:r>
            <a:endParaRPr lang="fr-FR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7187974" y="260648"/>
            <a:ext cx="1708715" cy="504825"/>
          </a:xfrm>
          <a:prstGeom prst="roundRect">
            <a:avLst/>
          </a:prstGeom>
          <a:solidFill>
            <a:srgbClr val="00B0F0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 smtClean="0">
                <a:ln w="1905"/>
                <a:solidFill>
                  <a:srgbClr val="FFFF00"/>
                </a:solidFill>
                <a:latin typeface="Comic Sans MS" pitchFamily="66" charset="0"/>
              </a:rPr>
              <a:t>Lean</a:t>
            </a:r>
            <a:endParaRPr lang="fr-FR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6" name="Picture 2" descr="C:\Users\AMI\Documents\Isolean\Fiches outils\V Lean\Lea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19" y="188640"/>
            <a:ext cx="676934" cy="67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à coins arrondis 26"/>
          <p:cNvSpPr/>
          <p:nvPr>
            <p:custDataLst>
              <p:tags r:id="rId1"/>
            </p:custDataLst>
          </p:nvPr>
        </p:nvSpPr>
        <p:spPr>
          <a:xfrm>
            <a:off x="251522" y="1052736"/>
            <a:ext cx="3528390" cy="5472608"/>
          </a:xfrm>
          <a:prstGeom prst="roundRect">
            <a:avLst>
              <a:gd name="adj" fmla="val 5223"/>
            </a:avLst>
          </a:prstGeom>
          <a:solidFill>
            <a:srgbClr val="E1FFFF"/>
          </a:solidFill>
          <a:ln w="19050">
            <a:noFill/>
          </a:ln>
          <a:effectLst>
            <a:outerShdw blurRad="25400" dist="254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Description:</a:t>
            </a:r>
            <a:endParaRPr lang="fr-FR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5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Lean </a:t>
            </a:r>
            <a:r>
              <a:rPr lang="en-GB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temple </a:t>
            </a:r>
            <a:r>
              <a:rPr lang="en-GB" sz="12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symbolizes the Toyota spirit.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foundation includes essential approaches to quality </a:t>
            </a:r>
            <a:r>
              <a:rPr lang="en-GB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control, such as:</a:t>
            </a:r>
            <a:endParaRPr lang="en-GB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2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respect for the staff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2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leadership, problem solving and training, </a:t>
            </a:r>
            <a:r>
              <a:rPr lang="en-GB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pride in the </a:t>
            </a:r>
            <a:r>
              <a:rPr lang="en-GB" sz="12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work done, </a:t>
            </a:r>
            <a:r>
              <a:rPr lang="en-GB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a good </a:t>
            </a:r>
            <a:r>
              <a:rPr lang="en-GB" sz="12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atmosphere </a:t>
            </a:r>
            <a:r>
              <a:rPr lang="en-GB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 which to </a:t>
            </a:r>
            <a:r>
              <a:rPr lang="en-GB" sz="12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work together, taking into account the company's culture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2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operational stability, process simplification, smoothing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2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standardized work, the 5 S, reduction of variability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flow </a:t>
            </a:r>
            <a:r>
              <a:rPr lang="en-GB" sz="12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optimization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self-quality</a:t>
            </a:r>
            <a:endParaRPr lang="en-GB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Just in time, the first pillar of Lean, includes pull production, </a:t>
            </a:r>
            <a:r>
              <a:rPr lang="en-GB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SMED, Kanban and takt time.</a:t>
            </a:r>
            <a:endParaRPr lang="en-GB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Jidoka</a:t>
            </a:r>
            <a:r>
              <a:rPr lang="en-GB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, the </a:t>
            </a:r>
            <a:r>
              <a:rPr lang="en-GB" sz="12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second pillar of Lean, includes automatic shutdown from the first </a:t>
            </a:r>
            <a:r>
              <a:rPr lang="en-GB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nonconformity, </a:t>
            </a:r>
            <a:r>
              <a:rPr lang="en-GB" sz="12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</a:t>
            </a:r>
            <a:r>
              <a:rPr lang="en-GB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fail safe devices </a:t>
            </a:r>
            <a:r>
              <a:rPr lang="en-GB" sz="12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(</a:t>
            </a:r>
            <a:r>
              <a:rPr lang="en-GB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Poka-yoke).</a:t>
            </a:r>
            <a:endParaRPr lang="en-GB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 the backdrop of the Lean Temple is the Kaizen approach with principles like </a:t>
            </a:r>
            <a:r>
              <a:rPr lang="en-GB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continual improvement </a:t>
            </a:r>
            <a:r>
              <a:rPr lang="en-GB" sz="12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and the hunt for </a:t>
            </a:r>
            <a:r>
              <a:rPr lang="en-GB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waste.</a:t>
            </a:r>
            <a:endParaRPr lang="en-GB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roof of the Lean Temple contains the QCDSE </a:t>
            </a:r>
            <a:r>
              <a:rPr lang="en-GB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axes.</a:t>
            </a:r>
            <a:endParaRPr lang="fr-FR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7" name="Picture 3" descr="C:\Users\AMI\AppData\Local\Microsoft\Windows\Temporary Internet Files\Content.IE5\S23ZM77D\MC90043799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515" y="274694"/>
            <a:ext cx="561677" cy="53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516900"/>
            <a:ext cx="4868000" cy="4195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12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à coins arrondis 23"/>
          <p:cNvSpPr/>
          <p:nvPr/>
        </p:nvSpPr>
        <p:spPr>
          <a:xfrm>
            <a:off x="251521" y="260350"/>
            <a:ext cx="6210516" cy="50482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3200" b="1" dirty="0" smtClean="0">
                <a:ln w="1905"/>
                <a:solidFill>
                  <a:srgbClr val="0070C0"/>
                </a:solidFill>
                <a:latin typeface="Comic Sans MS" pitchFamily="66" charset="0"/>
              </a:rPr>
              <a:t> 22</a:t>
            </a:r>
            <a:r>
              <a:rPr lang="en-US" sz="32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sz="24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TOC, Theory Of Constraints</a:t>
            </a:r>
            <a:endParaRPr lang="en-US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7187974" y="260648"/>
            <a:ext cx="1708715" cy="504825"/>
          </a:xfrm>
          <a:prstGeom prst="roundRect">
            <a:avLst/>
          </a:prstGeom>
          <a:solidFill>
            <a:srgbClr val="00B0F0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905"/>
                <a:solidFill>
                  <a:srgbClr val="FFFF00"/>
                </a:solidFill>
                <a:latin typeface="Comic Sans MS" pitchFamily="66" charset="0"/>
              </a:rPr>
              <a:t>Lean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6" name="Picture 2" descr="C:\Users\AMI\Documents\Isolean\Fiches outils\V Lean\Le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19" y="188640"/>
            <a:ext cx="676934" cy="67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à coins arrondis 26"/>
          <p:cNvSpPr/>
          <p:nvPr>
            <p:custDataLst>
              <p:tags r:id="rId1"/>
            </p:custDataLst>
          </p:nvPr>
        </p:nvSpPr>
        <p:spPr>
          <a:xfrm>
            <a:off x="251521" y="985857"/>
            <a:ext cx="2592287" cy="2225035"/>
          </a:xfrm>
          <a:prstGeom prst="roundRect">
            <a:avLst>
              <a:gd name="adj" fmla="val 5223"/>
            </a:avLst>
          </a:prstGeom>
          <a:solidFill>
            <a:srgbClr val="E1FFFF"/>
          </a:solidFill>
          <a:ln w="19050">
            <a:noFill/>
          </a:ln>
          <a:effectLst>
            <a:outerShdw blurRad="25400" dist="254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Description: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theory of constraints was developed by Eli Goldratt and diffused in the world thanks to its novel "The goal".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A constraint is a resource with the highest load.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A bottleneck is a resource that is unable to meet current demand.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8" name="Rectangle à coins arrondis 27"/>
          <p:cNvSpPr/>
          <p:nvPr/>
        </p:nvSpPr>
        <p:spPr bwMode="auto">
          <a:xfrm>
            <a:off x="251521" y="5100516"/>
            <a:ext cx="5417020" cy="1496835"/>
          </a:xfrm>
          <a:prstGeom prst="roundRect">
            <a:avLst>
              <a:gd name="adj" fmla="val 5531"/>
            </a:avLst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Thoughts of the theory of constraints:</a:t>
            </a:r>
          </a:p>
          <a:p>
            <a:pPr lvl="0">
              <a:defRPr/>
            </a:pPr>
            <a:endParaRPr lang="en-US" sz="12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Balance the flow, not the capacity.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An hour lost in a bottleneck is lost time for the whole system.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constraint governs the product of sales.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An hour saved in a non-bottleneck is just a mirage.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process batch must be variable and not fixed.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29" name="Flèche vers le bas 28"/>
          <p:cNvSpPr/>
          <p:nvPr/>
        </p:nvSpPr>
        <p:spPr>
          <a:xfrm>
            <a:off x="5796136" y="1467395"/>
            <a:ext cx="484632" cy="5934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1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6380996" y="1446435"/>
            <a:ext cx="2515692" cy="61441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Build the team. Identify the constraint (highest stock level at entry)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6380996" y="2171425"/>
            <a:ext cx="2515692" cy="604937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Establish the initial context in the field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6380995" y="2920379"/>
            <a:ext cx="251569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Identify the characteristics of the constraint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6380994" y="3683644"/>
            <a:ext cx="2515695" cy="60550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Carefully analyze the optimal conditions for the constraint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6380995" y="4452446"/>
            <a:ext cx="2515693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Decrease the constraint (increase its flow)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6380995" y="5262859"/>
            <a:ext cx="251569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Subordinate all other processes to the constraint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6" name="Flèche vers le bas 35"/>
          <p:cNvSpPr/>
          <p:nvPr/>
        </p:nvSpPr>
        <p:spPr>
          <a:xfrm>
            <a:off x="5796136" y="2171425"/>
            <a:ext cx="484632" cy="6049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Flèche vers le bas 36"/>
          <p:cNvSpPr/>
          <p:nvPr/>
        </p:nvSpPr>
        <p:spPr>
          <a:xfrm>
            <a:off x="5796136" y="2920380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8" name="Flèche vers le bas 37"/>
          <p:cNvSpPr/>
          <p:nvPr/>
        </p:nvSpPr>
        <p:spPr>
          <a:xfrm>
            <a:off x="5796136" y="3683644"/>
            <a:ext cx="484632" cy="6055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4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9" name="Flèche vers le bas 38"/>
          <p:cNvSpPr/>
          <p:nvPr/>
        </p:nvSpPr>
        <p:spPr>
          <a:xfrm>
            <a:off x="5796136" y="4452446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5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0" name="Flèche vers le bas 39"/>
          <p:cNvSpPr/>
          <p:nvPr/>
        </p:nvSpPr>
        <p:spPr>
          <a:xfrm>
            <a:off x="5796136" y="5262860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6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6380995" y="6016327"/>
            <a:ext cx="251569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Repeat if another constraint appeared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2" name="Flèche vers le bas 41"/>
          <p:cNvSpPr/>
          <p:nvPr/>
        </p:nvSpPr>
        <p:spPr>
          <a:xfrm>
            <a:off x="5796136" y="6016328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7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3" name="Rectangle à coins arrondis 42"/>
          <p:cNvSpPr/>
          <p:nvPr>
            <p:custDataLst>
              <p:tags r:id="rId2"/>
            </p:custDataLst>
          </p:nvPr>
        </p:nvSpPr>
        <p:spPr>
          <a:xfrm>
            <a:off x="6380996" y="946571"/>
            <a:ext cx="2502674" cy="360809"/>
          </a:xfrm>
          <a:prstGeom prst="roundRect">
            <a:avLst>
              <a:gd name="adj" fmla="val 4030"/>
            </a:avLst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Methodology:</a:t>
            </a:r>
            <a:endParaRPr lang="en-US" sz="1100" b="1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defRPr/>
            </a:pPr>
            <a:endParaRPr lang="en-US" sz="1100" b="1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3" name="Rectangle à coins arrondis 22"/>
          <p:cNvSpPr/>
          <p:nvPr/>
        </p:nvSpPr>
        <p:spPr bwMode="auto">
          <a:xfrm>
            <a:off x="251521" y="3573016"/>
            <a:ext cx="2592287" cy="1224136"/>
          </a:xfrm>
          <a:prstGeom prst="roundRect">
            <a:avLst>
              <a:gd name="adj" fmla="val 5531"/>
            </a:avLst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Interests:</a:t>
            </a:r>
          </a:p>
          <a:p>
            <a:pPr lvl="0"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Increased flow so increased profits.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Fewer stocks, so less waste.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031" y="980729"/>
            <a:ext cx="2692089" cy="4032448"/>
          </a:xfrm>
          <a:prstGeom prst="rect">
            <a:avLst/>
          </a:prstGeom>
        </p:spPr>
      </p:pic>
      <p:pic>
        <p:nvPicPr>
          <p:cNvPr id="44" name="Picture 3" descr="C:\Users\AMI\AppData\Local\Microsoft\Windows\Temporary Internet Files\Content.IE5\S23ZM77D\MC90043799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539" y="274694"/>
            <a:ext cx="561677" cy="53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429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à coins arrondis 21"/>
          <p:cNvSpPr/>
          <p:nvPr/>
        </p:nvSpPr>
        <p:spPr>
          <a:xfrm>
            <a:off x="251521" y="260350"/>
            <a:ext cx="6210516" cy="50482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2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  </a:t>
            </a:r>
            <a:r>
              <a:rPr lang="en-US" sz="2200" b="1" dirty="0" smtClean="0">
                <a:ln w="1905"/>
                <a:solidFill>
                  <a:srgbClr val="0070C0"/>
                </a:solidFill>
                <a:latin typeface="Comic Sans MS" pitchFamily="66" charset="0"/>
              </a:rPr>
              <a:t>23</a:t>
            </a:r>
            <a:r>
              <a:rPr lang="en-US" sz="22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sz="20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OEE, Overall Equipment Effectiveness</a:t>
            </a:r>
            <a:endParaRPr lang="en-US" sz="20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7187974" y="260648"/>
            <a:ext cx="1708715" cy="504825"/>
          </a:xfrm>
          <a:prstGeom prst="roundRect">
            <a:avLst/>
          </a:prstGeom>
          <a:solidFill>
            <a:srgbClr val="00B0F0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905"/>
                <a:solidFill>
                  <a:srgbClr val="FFFF00"/>
                </a:solidFill>
                <a:latin typeface="Comic Sans MS" pitchFamily="66" charset="0"/>
              </a:rPr>
              <a:t>Lean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4" name="Picture 2" descr="C:\Users\AMI\Documents\Isolean\Fiches outils\V Lean\Le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19" y="188640"/>
            <a:ext cx="676934" cy="67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à coins arrondis 24"/>
          <p:cNvSpPr/>
          <p:nvPr>
            <p:custDataLst>
              <p:tags r:id="rId1"/>
            </p:custDataLst>
          </p:nvPr>
        </p:nvSpPr>
        <p:spPr>
          <a:xfrm>
            <a:off x="251521" y="985856"/>
            <a:ext cx="4968551" cy="3000539"/>
          </a:xfrm>
          <a:prstGeom prst="roundRect">
            <a:avLst>
              <a:gd name="adj" fmla="val 5223"/>
            </a:avLst>
          </a:prstGeom>
          <a:solidFill>
            <a:srgbClr val="E1FFFF"/>
          </a:solidFill>
          <a:ln w="19050">
            <a:noFill/>
          </a:ln>
          <a:effectLst>
            <a:outerShdw blurRad="25400" dist="254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Description: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OEE (Overall Equipment Effectiveness) is an indicator of machine utilization with which the efficiency of a production line used in total productive maintenance is measured.</a:t>
            </a:r>
          </a:p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OEE is equal in percentage to the availability multiplied by the performance multiplied by the quality:</a:t>
            </a:r>
          </a:p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 </a:t>
            </a:r>
          </a:p>
          <a:p>
            <a:pPr algn="ctr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OEE = AxPxQ (%)</a:t>
            </a:r>
          </a:p>
          <a:p>
            <a:pPr>
              <a:defRPr/>
            </a:pPr>
            <a:endParaRPr lang="en-US" sz="12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A is the % of the useful time (total time decreased by breakdowns, maintenance, change of series).</a:t>
            </a:r>
          </a:p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P is the % of the operating time compared to the useful time.</a:t>
            </a:r>
          </a:p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Q is % of compliant (normal) parts compared to the parts produced.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6" name="Rectangle à coins arrondis 25"/>
          <p:cNvSpPr/>
          <p:nvPr/>
        </p:nvSpPr>
        <p:spPr bwMode="auto">
          <a:xfrm>
            <a:off x="3563888" y="4149080"/>
            <a:ext cx="1656184" cy="2304256"/>
          </a:xfrm>
          <a:prstGeom prst="roundRect">
            <a:avLst>
              <a:gd name="adj" fmla="val 5531"/>
            </a:avLst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Interests:</a:t>
            </a:r>
          </a:p>
          <a:p>
            <a:pPr lvl="0" algn="just"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Identify categories of production losses.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Facilitates the implementation of actions to increase the efficiency of a production line.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7" name="Flèche vers le bas 26"/>
          <p:cNvSpPr/>
          <p:nvPr/>
        </p:nvSpPr>
        <p:spPr>
          <a:xfrm>
            <a:off x="5508104" y="1467395"/>
            <a:ext cx="484632" cy="5324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1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6228186" y="1446435"/>
            <a:ext cx="2668502" cy="55341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Build the team. Define the area to be improved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6228186" y="2128291"/>
            <a:ext cx="2668502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Set the initial context in the field. Calculate the OEE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6228185" y="2920379"/>
            <a:ext cx="266850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Define the goal to reach and set the priorities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6228184" y="3683644"/>
            <a:ext cx="2668505" cy="60550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Categorize production losses into categories (availability, performance, quality)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6228185" y="4452446"/>
            <a:ext cx="2668503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Analyze the root causes and plan an action plan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6228185" y="5262859"/>
            <a:ext cx="266850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Set up the actions. Try, if necessary, a few times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4" name="Flèche vers le bas 33"/>
          <p:cNvSpPr/>
          <p:nvPr/>
        </p:nvSpPr>
        <p:spPr>
          <a:xfrm>
            <a:off x="5508104" y="2128291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5" name="Flèche vers le bas 34"/>
          <p:cNvSpPr/>
          <p:nvPr/>
        </p:nvSpPr>
        <p:spPr>
          <a:xfrm>
            <a:off x="5508104" y="2920380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6" name="Flèche vers le bas 35"/>
          <p:cNvSpPr/>
          <p:nvPr/>
        </p:nvSpPr>
        <p:spPr>
          <a:xfrm>
            <a:off x="5508104" y="3683644"/>
            <a:ext cx="484632" cy="6055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4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Flèche vers le bas 36"/>
          <p:cNvSpPr/>
          <p:nvPr/>
        </p:nvSpPr>
        <p:spPr>
          <a:xfrm>
            <a:off x="5508104" y="4452446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5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8" name="Flèche vers le bas 37"/>
          <p:cNvSpPr/>
          <p:nvPr/>
        </p:nvSpPr>
        <p:spPr>
          <a:xfrm>
            <a:off x="5508104" y="5262860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6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9" name="Rectangle à coins arrondis 38"/>
          <p:cNvSpPr/>
          <p:nvPr/>
        </p:nvSpPr>
        <p:spPr>
          <a:xfrm>
            <a:off x="6228185" y="6016327"/>
            <a:ext cx="266850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Check the effectiveness of the actions. Pool good practices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0" name="Flèche vers le bas 39"/>
          <p:cNvSpPr/>
          <p:nvPr/>
        </p:nvSpPr>
        <p:spPr>
          <a:xfrm>
            <a:off x="5508104" y="6016328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7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1" name="Rectangle à coins arrondis 40"/>
          <p:cNvSpPr/>
          <p:nvPr>
            <p:custDataLst>
              <p:tags r:id="rId2"/>
            </p:custDataLst>
          </p:nvPr>
        </p:nvSpPr>
        <p:spPr>
          <a:xfrm>
            <a:off x="6380996" y="946571"/>
            <a:ext cx="2502674" cy="360809"/>
          </a:xfrm>
          <a:prstGeom prst="roundRect">
            <a:avLst>
              <a:gd name="adj" fmla="val 4030"/>
            </a:avLst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Methodology:</a:t>
            </a:r>
            <a:endParaRPr lang="en-US" sz="1100" b="1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defRPr/>
            </a:pPr>
            <a:endParaRPr lang="en-US" sz="1100" b="1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42" name="Picture 48"/>
          <p:cNvPicPr/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67543" y="4149081"/>
            <a:ext cx="2889235" cy="2448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7520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à coins arrondis 23"/>
          <p:cNvSpPr/>
          <p:nvPr/>
        </p:nvSpPr>
        <p:spPr>
          <a:xfrm>
            <a:off x="251521" y="260350"/>
            <a:ext cx="6210516" cy="50482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>
              <a:defRPr/>
            </a:pPr>
            <a:r>
              <a:rPr lang="en-US" sz="2600" b="1" dirty="0" smtClean="0">
                <a:ln w="1905"/>
                <a:solidFill>
                  <a:srgbClr val="0070C0"/>
                </a:solidFill>
                <a:latin typeface="Comic Sans MS" pitchFamily="66" charset="0"/>
              </a:rPr>
              <a:t>24</a:t>
            </a:r>
            <a:r>
              <a:rPr lang="en-US" sz="26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Value added for the customer</a:t>
            </a:r>
            <a:endParaRPr lang="en-US" sz="2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7187974" y="260648"/>
            <a:ext cx="1708715" cy="504825"/>
          </a:xfrm>
          <a:prstGeom prst="roundRect">
            <a:avLst/>
          </a:prstGeom>
          <a:solidFill>
            <a:srgbClr val="00B0F0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905"/>
                <a:solidFill>
                  <a:srgbClr val="FFFF00"/>
                </a:solidFill>
                <a:latin typeface="Comic Sans MS" pitchFamily="66" charset="0"/>
              </a:rPr>
              <a:t>Lean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6" name="Picture 2" descr="C:\Users\AMI\Documents\Isolean\Fiches outils\V Lean\Le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19" y="188640"/>
            <a:ext cx="676934" cy="67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à coins arrondis 26"/>
          <p:cNvSpPr/>
          <p:nvPr>
            <p:custDataLst>
              <p:tags r:id="rId1"/>
            </p:custDataLst>
          </p:nvPr>
        </p:nvSpPr>
        <p:spPr>
          <a:xfrm>
            <a:off x="251521" y="985857"/>
            <a:ext cx="4896543" cy="1219007"/>
          </a:xfrm>
          <a:prstGeom prst="roundRect">
            <a:avLst>
              <a:gd name="adj" fmla="val 5223"/>
            </a:avLst>
          </a:prstGeom>
          <a:solidFill>
            <a:srgbClr val="E1FFFF"/>
          </a:solidFill>
          <a:ln w="19050">
            <a:noFill/>
          </a:ln>
          <a:effectLst>
            <a:outerShdw blurRad="25400" dist="254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Description: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activities of a company can be classified into 3 types: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value added (VA) for the customer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non-value added (NVA) for the customer but necessary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without any value added (AVA) for the customer (pure waste)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8" name="Rectangle à coins arrondis 27"/>
          <p:cNvSpPr/>
          <p:nvPr/>
        </p:nvSpPr>
        <p:spPr bwMode="auto">
          <a:xfrm>
            <a:off x="251521" y="5373216"/>
            <a:ext cx="4896543" cy="1224136"/>
          </a:xfrm>
          <a:prstGeom prst="roundRect">
            <a:avLst>
              <a:gd name="adj" fmla="val 5531"/>
            </a:avLst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Interests:</a:t>
            </a:r>
          </a:p>
          <a:p>
            <a:pPr lvl="0"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Identify, simplify, reduce and eliminate activities without VA for the customer.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Decrease the lead time.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Increase customer satisfaction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9" name="Flèche vers le bas 28"/>
          <p:cNvSpPr/>
          <p:nvPr/>
        </p:nvSpPr>
        <p:spPr>
          <a:xfrm>
            <a:off x="5292080" y="1467395"/>
            <a:ext cx="484632" cy="5324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1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5940154" y="1446435"/>
            <a:ext cx="2956534" cy="55341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Build the team. Define the area to be improved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5940154" y="2128291"/>
            <a:ext cx="2956534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Establish the initial context in the field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5940153" y="2919983"/>
            <a:ext cx="2956536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Set the goal to reach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5940152" y="3687593"/>
            <a:ext cx="2956537" cy="60550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Identify activities with VA, NVA and AVA for the customer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5940153" y="4452446"/>
            <a:ext cx="2956535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Analyze each activity. Choose actions to reduce and eliminate activities without VA for the customer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5940153" y="5262859"/>
            <a:ext cx="2956536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Set up actions to reduce and eliminate activities without VA for the customer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6" name="Flèche vers le bas 35"/>
          <p:cNvSpPr/>
          <p:nvPr/>
        </p:nvSpPr>
        <p:spPr>
          <a:xfrm>
            <a:off x="5292080" y="2128291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Flèche vers le bas 36"/>
          <p:cNvSpPr/>
          <p:nvPr/>
        </p:nvSpPr>
        <p:spPr>
          <a:xfrm>
            <a:off x="5292080" y="2919984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8" name="Flèche vers le bas 37"/>
          <p:cNvSpPr/>
          <p:nvPr/>
        </p:nvSpPr>
        <p:spPr>
          <a:xfrm>
            <a:off x="5292080" y="3687593"/>
            <a:ext cx="484632" cy="6055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4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9" name="Flèche vers le bas 38"/>
          <p:cNvSpPr/>
          <p:nvPr/>
        </p:nvSpPr>
        <p:spPr>
          <a:xfrm>
            <a:off x="5292080" y="4452446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5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0" name="Flèche vers le bas 39"/>
          <p:cNvSpPr/>
          <p:nvPr/>
        </p:nvSpPr>
        <p:spPr>
          <a:xfrm>
            <a:off x="5292080" y="5262860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6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5940153" y="6016327"/>
            <a:ext cx="2956536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Check the effectiveness of the actions. Pool good practices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2" name="Flèche vers le bas 41"/>
          <p:cNvSpPr/>
          <p:nvPr/>
        </p:nvSpPr>
        <p:spPr>
          <a:xfrm>
            <a:off x="5292080" y="6016328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7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3" name="Rectangle à coins arrondis 42"/>
          <p:cNvSpPr/>
          <p:nvPr>
            <p:custDataLst>
              <p:tags r:id="rId2"/>
            </p:custDataLst>
          </p:nvPr>
        </p:nvSpPr>
        <p:spPr>
          <a:xfrm>
            <a:off x="6380996" y="946571"/>
            <a:ext cx="2502674" cy="360809"/>
          </a:xfrm>
          <a:prstGeom prst="roundRect">
            <a:avLst>
              <a:gd name="adj" fmla="val 4030"/>
            </a:avLst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Methodology:</a:t>
            </a:r>
            <a:endParaRPr lang="en-US" sz="1100" b="1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defRPr/>
            </a:pPr>
            <a:endParaRPr lang="en-US" sz="1100" b="1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2050" name="Picture 2" descr="C:\Users\AMI\Documents\Qualite WEB\02 FR\E49 Documents Lean\Figures\va pour le client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276873"/>
            <a:ext cx="4680519" cy="2970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03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72" descr="iStock_000009898640Small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302" y="2852936"/>
            <a:ext cx="3256850" cy="240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à coins arrondis 23"/>
          <p:cNvSpPr/>
          <p:nvPr/>
        </p:nvSpPr>
        <p:spPr>
          <a:xfrm>
            <a:off x="251521" y="260350"/>
            <a:ext cx="6210516" cy="50482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>
              <a:defRPr/>
            </a:pPr>
            <a:r>
              <a:rPr lang="en-US" sz="3600" b="1" dirty="0" smtClean="0">
                <a:ln w="1905"/>
                <a:solidFill>
                  <a:srgbClr val="0070C0"/>
                </a:solidFill>
                <a:latin typeface="Comic Sans MS" pitchFamily="66" charset="0"/>
              </a:rPr>
              <a:t>25</a:t>
            </a:r>
            <a:r>
              <a:rPr lang="en-US" sz="36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sz="24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VOC, Voice Of the Customer</a:t>
            </a:r>
            <a:endParaRPr lang="en-US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7187974" y="260648"/>
            <a:ext cx="1708715" cy="504825"/>
          </a:xfrm>
          <a:prstGeom prst="roundRect">
            <a:avLst/>
          </a:prstGeom>
          <a:solidFill>
            <a:srgbClr val="00B0F0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905"/>
                <a:solidFill>
                  <a:srgbClr val="FFFF00"/>
                </a:solidFill>
                <a:latin typeface="Comic Sans MS" pitchFamily="66" charset="0"/>
              </a:rPr>
              <a:t>Lean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6" name="Picture 2" descr="C:\Users\AMI\Documents\Isolean\Fiches outils\V Lean\Lea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19" y="188640"/>
            <a:ext cx="676934" cy="67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à coins arrondis 26"/>
          <p:cNvSpPr/>
          <p:nvPr>
            <p:custDataLst>
              <p:tags r:id="rId1"/>
            </p:custDataLst>
          </p:nvPr>
        </p:nvSpPr>
        <p:spPr>
          <a:xfrm>
            <a:off x="251521" y="985857"/>
            <a:ext cx="5256583" cy="1579047"/>
          </a:xfrm>
          <a:prstGeom prst="roundRect">
            <a:avLst>
              <a:gd name="adj" fmla="val 5223"/>
            </a:avLst>
          </a:prstGeom>
          <a:solidFill>
            <a:srgbClr val="E1FFFF"/>
          </a:solidFill>
          <a:ln w="19050">
            <a:noFill/>
          </a:ln>
          <a:effectLst>
            <a:outerShdw blurRad="25400" dist="254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Description: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voice of the customer (VOC) is a way to understand what is important to the customer.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It is a tool for determining priorities in relation to the needs and expectations of the customer.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It's an attitude to establish how best to meet customer expectations.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8" name="Rectangle à coins arrondis 27"/>
          <p:cNvSpPr/>
          <p:nvPr/>
        </p:nvSpPr>
        <p:spPr bwMode="auto">
          <a:xfrm>
            <a:off x="251521" y="5553370"/>
            <a:ext cx="5256583" cy="1043981"/>
          </a:xfrm>
          <a:prstGeom prst="roundRect">
            <a:avLst>
              <a:gd name="adj" fmla="val 5531"/>
            </a:avLst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Interests:</a:t>
            </a:r>
          </a:p>
          <a:p>
            <a:pPr lvl="0" algn="just"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Know and understand the expectations and needs of the customer.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Identify opportunities for improvement.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Increase the added value for the customer.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9" name="Flèche vers le bas 28"/>
          <p:cNvSpPr/>
          <p:nvPr/>
        </p:nvSpPr>
        <p:spPr>
          <a:xfrm>
            <a:off x="5796136" y="1467395"/>
            <a:ext cx="484632" cy="5324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1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6380996" y="1446435"/>
            <a:ext cx="2515692" cy="55341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Build the team. Define resources (people and time)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6380996" y="2128291"/>
            <a:ext cx="2515692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Establish priority customers and products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6380995" y="2920379"/>
            <a:ext cx="251569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Collect existing data and conduct targeted interviews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6380994" y="3683644"/>
            <a:ext cx="2515695" cy="60550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Analyze all the data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6380995" y="4452446"/>
            <a:ext cx="2515693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Determine priorities by customer and product. Formalize the results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6380995" y="5262859"/>
            <a:ext cx="251569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Put actions in place to better meet customer expectations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6" name="Flèche vers le bas 35"/>
          <p:cNvSpPr/>
          <p:nvPr/>
        </p:nvSpPr>
        <p:spPr>
          <a:xfrm>
            <a:off x="5796136" y="2128291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Flèche vers le bas 36"/>
          <p:cNvSpPr/>
          <p:nvPr/>
        </p:nvSpPr>
        <p:spPr>
          <a:xfrm>
            <a:off x="5796136" y="2920380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8" name="Flèche vers le bas 37"/>
          <p:cNvSpPr/>
          <p:nvPr/>
        </p:nvSpPr>
        <p:spPr>
          <a:xfrm>
            <a:off x="5796136" y="3683644"/>
            <a:ext cx="484632" cy="6055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4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9" name="Flèche vers le bas 38"/>
          <p:cNvSpPr/>
          <p:nvPr/>
        </p:nvSpPr>
        <p:spPr>
          <a:xfrm>
            <a:off x="5796136" y="4452446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5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0" name="Flèche vers le bas 39"/>
          <p:cNvSpPr/>
          <p:nvPr/>
        </p:nvSpPr>
        <p:spPr>
          <a:xfrm>
            <a:off x="5796136" y="5262860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6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6380995" y="6016327"/>
            <a:ext cx="251569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Check the effectiveness of the actions. Share the results with all staff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2" name="Flèche vers le bas 41"/>
          <p:cNvSpPr/>
          <p:nvPr/>
        </p:nvSpPr>
        <p:spPr>
          <a:xfrm>
            <a:off x="5796136" y="6016328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7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3" name="Rectangle à coins arrondis 42"/>
          <p:cNvSpPr/>
          <p:nvPr>
            <p:custDataLst>
              <p:tags r:id="rId2"/>
            </p:custDataLst>
          </p:nvPr>
        </p:nvSpPr>
        <p:spPr>
          <a:xfrm>
            <a:off x="6380996" y="946571"/>
            <a:ext cx="2502674" cy="360809"/>
          </a:xfrm>
          <a:prstGeom prst="roundRect">
            <a:avLst>
              <a:gd name="adj" fmla="val 4030"/>
            </a:avLst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Methodology:</a:t>
            </a:r>
            <a:endParaRPr lang="en-US" sz="1100" b="1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defRPr/>
            </a:pPr>
            <a:endParaRPr lang="en-US" sz="1100" b="1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3" name="Rectangle à coins arrondis 22"/>
          <p:cNvSpPr/>
          <p:nvPr>
            <p:custDataLst>
              <p:tags r:id="rId3"/>
            </p:custDataLst>
          </p:nvPr>
        </p:nvSpPr>
        <p:spPr>
          <a:xfrm>
            <a:off x="251520" y="2708920"/>
            <a:ext cx="2431782" cy="2553940"/>
          </a:xfrm>
          <a:prstGeom prst="roundRect">
            <a:avLst>
              <a:gd name="adj" fmla="val 5223"/>
            </a:avLst>
          </a:prstGeom>
          <a:solidFill>
            <a:srgbClr val="E1FFFF"/>
          </a:solidFill>
          <a:ln w="19050">
            <a:noFill/>
          </a:ln>
          <a:effectLst>
            <a:outerShdw blurRad="25400" dist="254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Some of the most used means:</a:t>
            </a: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Kano diagram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critical to quality  analysis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customer complaint analysis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customer feedback analysis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customer satisfaction survey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interviews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visit to the customer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customer visit in the company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16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à coins arrondis 23"/>
          <p:cNvSpPr/>
          <p:nvPr/>
        </p:nvSpPr>
        <p:spPr>
          <a:xfrm>
            <a:off x="251521" y="260350"/>
            <a:ext cx="6210516" cy="50482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8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sz="2800" b="1" dirty="0" smtClean="0">
                <a:ln w="1905"/>
                <a:solidFill>
                  <a:srgbClr val="0070C0"/>
                </a:solidFill>
                <a:latin typeface="Comic Sans MS" pitchFamily="66" charset="0"/>
              </a:rPr>
              <a:t>2</a:t>
            </a:r>
            <a:r>
              <a:rPr lang="en-US" sz="28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sz="24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CTQ, Critical To Quality analysis</a:t>
            </a:r>
            <a:endParaRPr lang="en-US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7187974" y="260648"/>
            <a:ext cx="1708715" cy="504825"/>
          </a:xfrm>
          <a:prstGeom prst="roundRect">
            <a:avLst/>
          </a:prstGeom>
          <a:solidFill>
            <a:srgbClr val="00B0F0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905"/>
                <a:solidFill>
                  <a:srgbClr val="FFFF00"/>
                </a:solidFill>
                <a:latin typeface="Comic Sans MS" pitchFamily="66" charset="0"/>
              </a:rPr>
              <a:t>Lean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6" name="Picture 2" descr="C:\Users\AMI\Documents\Isolean\Fiches outils\V Lean\Le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19" y="188640"/>
            <a:ext cx="676934" cy="67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à coins arrondis 26"/>
          <p:cNvSpPr/>
          <p:nvPr>
            <p:custDataLst>
              <p:tags r:id="rId1"/>
            </p:custDataLst>
          </p:nvPr>
        </p:nvSpPr>
        <p:spPr>
          <a:xfrm>
            <a:off x="251521" y="985857"/>
            <a:ext cx="4896543" cy="1645269"/>
          </a:xfrm>
          <a:prstGeom prst="roundRect">
            <a:avLst>
              <a:gd name="adj" fmla="val 5223"/>
            </a:avLst>
          </a:prstGeom>
          <a:solidFill>
            <a:srgbClr val="E1FFFF"/>
          </a:solidFill>
          <a:ln w="19050">
            <a:noFill/>
          </a:ln>
          <a:effectLst>
            <a:outerShdw blurRad="25400" dist="254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Description: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critical to quality analysis is a tool for understanding customer expectations.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Transform customer needs and requirements into internal requirements.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Find out what can influence the customer's dissatisfaction. Do not hesitate to ask them for details.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8" name="Rectangle à coins arrondis 27"/>
          <p:cNvSpPr/>
          <p:nvPr/>
        </p:nvSpPr>
        <p:spPr bwMode="auto">
          <a:xfrm>
            <a:off x="251521" y="2923294"/>
            <a:ext cx="1800199" cy="3674057"/>
          </a:xfrm>
          <a:prstGeom prst="roundRect">
            <a:avLst>
              <a:gd name="adj" fmla="val 5531"/>
            </a:avLst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Interests:</a:t>
            </a:r>
          </a:p>
          <a:p>
            <a:pPr lvl="0"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Have a global idea of the quality perceived by the customer.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Transparent communication with customers.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Do not forget an essential step in a flow diagram.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Identify potential problems.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Find process improvement opportunities in time to better satisfy the customer.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9" name="Flèche vers le bas 28"/>
          <p:cNvSpPr/>
          <p:nvPr/>
        </p:nvSpPr>
        <p:spPr>
          <a:xfrm>
            <a:off x="5436096" y="1523434"/>
            <a:ext cx="484632" cy="5324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1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6084169" y="1502474"/>
            <a:ext cx="2812519" cy="55341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Build the team. Define the limits of the analysis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6084169" y="2199903"/>
            <a:ext cx="2812519" cy="862446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Collect detailed information of critical process steps for quality (perceived quality by the customer)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6084168" y="3201008"/>
            <a:ext cx="2812521" cy="43905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Analyze internal requirements at the steps essential to quality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6084168" y="3784079"/>
            <a:ext cx="2812522" cy="505068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Determine how to measure the perceived quality by the customer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6084169" y="4452446"/>
            <a:ext cx="2812520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Choose improvement actions to better meet customer requirements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6084168" y="5262859"/>
            <a:ext cx="2812521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Put in place actions of essential improvements to the quality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6" name="Flèche vers le bas 35"/>
          <p:cNvSpPr/>
          <p:nvPr/>
        </p:nvSpPr>
        <p:spPr>
          <a:xfrm>
            <a:off x="5436096" y="2199903"/>
            <a:ext cx="484632" cy="8624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Flèche vers le bas 36"/>
          <p:cNvSpPr/>
          <p:nvPr/>
        </p:nvSpPr>
        <p:spPr>
          <a:xfrm>
            <a:off x="5436096" y="3210892"/>
            <a:ext cx="484632" cy="4291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8" name="Flèche vers le bas 37"/>
          <p:cNvSpPr/>
          <p:nvPr/>
        </p:nvSpPr>
        <p:spPr>
          <a:xfrm>
            <a:off x="5436096" y="3784079"/>
            <a:ext cx="484632" cy="5050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4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9" name="Flèche vers le bas 38"/>
          <p:cNvSpPr/>
          <p:nvPr/>
        </p:nvSpPr>
        <p:spPr>
          <a:xfrm>
            <a:off x="5436096" y="4452446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5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0" name="Flèche vers le bas 39"/>
          <p:cNvSpPr/>
          <p:nvPr/>
        </p:nvSpPr>
        <p:spPr>
          <a:xfrm>
            <a:off x="5436096" y="5262860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6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6084168" y="6016327"/>
            <a:ext cx="2812521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Verify that the output elements of the process are adequate to the customer's requirements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2" name="Flèche vers le bas 41"/>
          <p:cNvSpPr/>
          <p:nvPr/>
        </p:nvSpPr>
        <p:spPr>
          <a:xfrm>
            <a:off x="5436096" y="6016328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7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3" name="Rectangle à coins arrondis 42"/>
          <p:cNvSpPr/>
          <p:nvPr>
            <p:custDataLst>
              <p:tags r:id="rId2"/>
            </p:custDataLst>
          </p:nvPr>
        </p:nvSpPr>
        <p:spPr>
          <a:xfrm>
            <a:off x="6084169" y="908720"/>
            <a:ext cx="2799501" cy="360809"/>
          </a:xfrm>
          <a:prstGeom prst="roundRect">
            <a:avLst>
              <a:gd name="adj" fmla="val 4030"/>
            </a:avLst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Methodology:</a:t>
            </a:r>
            <a:endParaRPr lang="en-US" sz="1100" b="1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defRPr/>
            </a:pPr>
            <a:endParaRPr lang="en-US" sz="1100" b="1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45" name="Image 44" descr="iStock_000016461249Small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708920"/>
            <a:ext cx="2952328" cy="3888432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17871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836677"/>
            <a:ext cx="2808312" cy="5663265"/>
          </a:xfrm>
          <a:prstGeom prst="rect">
            <a:avLst/>
          </a:prstGeom>
        </p:spPr>
      </p:pic>
      <p:sp>
        <p:nvSpPr>
          <p:cNvPr id="24" name="Rectangle à coins arrondis 23"/>
          <p:cNvSpPr/>
          <p:nvPr/>
        </p:nvSpPr>
        <p:spPr>
          <a:xfrm>
            <a:off x="251521" y="260350"/>
            <a:ext cx="6210516" cy="50482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>
              <a:defRPr/>
            </a:pPr>
            <a:r>
              <a:rPr lang="en-US" sz="3600" b="1" dirty="0" smtClean="0">
                <a:ln w="1905"/>
                <a:solidFill>
                  <a:srgbClr val="0070C0"/>
                </a:solidFill>
                <a:latin typeface="Comic Sans MS" pitchFamily="66" charset="0"/>
              </a:rPr>
              <a:t>3</a:t>
            </a:r>
            <a:r>
              <a:rPr lang="en-US" sz="36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Andon</a:t>
            </a:r>
            <a:endParaRPr lang="en-US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7187974" y="260648"/>
            <a:ext cx="1708715" cy="504825"/>
          </a:xfrm>
          <a:prstGeom prst="roundRect">
            <a:avLst/>
          </a:prstGeom>
          <a:solidFill>
            <a:srgbClr val="00B0F0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905"/>
                <a:solidFill>
                  <a:srgbClr val="FFFF00"/>
                </a:solidFill>
                <a:latin typeface="Comic Sans MS" pitchFamily="66" charset="0"/>
              </a:rPr>
              <a:t>Lean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6" name="Picture 2" descr="C:\Users\AMI\Documents\Isolean\Fiches outils\V Lean\Lea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19" y="188640"/>
            <a:ext cx="676934" cy="67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à coins arrondis 26"/>
          <p:cNvSpPr/>
          <p:nvPr>
            <p:custDataLst>
              <p:tags r:id="rId1"/>
            </p:custDataLst>
          </p:nvPr>
        </p:nvSpPr>
        <p:spPr>
          <a:xfrm>
            <a:off x="251522" y="985856"/>
            <a:ext cx="3168351" cy="3091216"/>
          </a:xfrm>
          <a:prstGeom prst="roundRect">
            <a:avLst>
              <a:gd name="adj" fmla="val 5223"/>
            </a:avLst>
          </a:prstGeom>
          <a:solidFill>
            <a:srgbClr val="E1FFFF"/>
          </a:solidFill>
          <a:ln w="19050">
            <a:noFill/>
          </a:ln>
          <a:effectLst>
            <a:outerShdw blurRad="25400" dist="254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Description: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Signal or luminous table that indicates the status of the process and alerts in case of problem, Japanese light.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Part of the Jidoka pillar of the Lean temple.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signal is activated automatically by the equipment or manually by the operator in cases such as: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doubt about an operation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equipment malfunction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delay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Stop a section of the production line to immediately find the root cause.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8" name="Rectangle à coins arrondis 27"/>
          <p:cNvSpPr/>
          <p:nvPr/>
        </p:nvSpPr>
        <p:spPr bwMode="auto">
          <a:xfrm>
            <a:off x="251521" y="4273813"/>
            <a:ext cx="3168352" cy="2303244"/>
          </a:xfrm>
          <a:prstGeom prst="roundRect">
            <a:avLst>
              <a:gd name="adj" fmla="val 5531"/>
            </a:avLst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Interests:</a:t>
            </a:r>
          </a:p>
          <a:p>
            <a:pPr lvl="0"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React quickly as soon as a problem appears.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Training on the workstation.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Promotes the autonomy and self-quality of each operator.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Average time between machine stops reduced.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 a workshop with dozens of pieces of equipment, the defect is immediately spotted.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9" name="Flèche vers le bas 28"/>
          <p:cNvSpPr/>
          <p:nvPr/>
        </p:nvSpPr>
        <p:spPr>
          <a:xfrm>
            <a:off x="5436096" y="1452061"/>
            <a:ext cx="484632" cy="5324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1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6084170" y="1431101"/>
            <a:ext cx="2812518" cy="55341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Identify equipment that does not have an automatic or manual alarm signal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6084170" y="2112957"/>
            <a:ext cx="2812518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Choose the most appropriate way for each piece of equipment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6084169" y="2905045"/>
            <a:ext cx="2812520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Validate </a:t>
            </a:r>
            <a:r>
              <a:rPr lang="en-US" sz="1200" dirty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the necessary resources</a:t>
            </a:r>
          </a:p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by top management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6084168" y="3668310"/>
            <a:ext cx="2812521" cy="60550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Set up new alarm means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6084169" y="4437112"/>
            <a:ext cx="2812519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Test the correct operation of each alarm means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6" name="Flèche vers le bas 35"/>
          <p:cNvSpPr/>
          <p:nvPr/>
        </p:nvSpPr>
        <p:spPr>
          <a:xfrm>
            <a:off x="5436096" y="2112957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Flèche vers le bas 36"/>
          <p:cNvSpPr/>
          <p:nvPr/>
        </p:nvSpPr>
        <p:spPr>
          <a:xfrm>
            <a:off x="5436096" y="2905046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8" name="Flèche vers le bas 37"/>
          <p:cNvSpPr/>
          <p:nvPr/>
        </p:nvSpPr>
        <p:spPr>
          <a:xfrm>
            <a:off x="5436096" y="3668310"/>
            <a:ext cx="484632" cy="6055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4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9" name="Flèche vers le bas 38"/>
          <p:cNvSpPr/>
          <p:nvPr/>
        </p:nvSpPr>
        <p:spPr>
          <a:xfrm>
            <a:off x="5436096" y="4437112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5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3" name="Rectangle à coins arrondis 42"/>
          <p:cNvSpPr/>
          <p:nvPr>
            <p:custDataLst>
              <p:tags r:id="rId2"/>
            </p:custDataLst>
          </p:nvPr>
        </p:nvSpPr>
        <p:spPr>
          <a:xfrm>
            <a:off x="6380996" y="946571"/>
            <a:ext cx="2502674" cy="360809"/>
          </a:xfrm>
          <a:prstGeom prst="roundRect">
            <a:avLst>
              <a:gd name="adj" fmla="val 4030"/>
            </a:avLst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Methodology:</a:t>
            </a:r>
            <a:endParaRPr lang="en-US" sz="1100" b="1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defRPr/>
            </a:pPr>
            <a:endParaRPr lang="en-US" sz="1100" b="1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45" name="Rectangle à coins arrondis 44"/>
          <p:cNvSpPr/>
          <p:nvPr/>
        </p:nvSpPr>
        <p:spPr>
          <a:xfrm>
            <a:off x="6084169" y="5301208"/>
            <a:ext cx="2812520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Write the instructions for using the alarm means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6" name="Flèche vers le bas 45"/>
          <p:cNvSpPr/>
          <p:nvPr/>
        </p:nvSpPr>
        <p:spPr>
          <a:xfrm>
            <a:off x="5436096" y="5301209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6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7" name="Rectangle à coins arrondis 46"/>
          <p:cNvSpPr/>
          <p:nvPr/>
        </p:nvSpPr>
        <p:spPr>
          <a:xfrm>
            <a:off x="6084169" y="6054676"/>
            <a:ext cx="2812520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Set up the reaction procedures to the different problems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8" name="Flèche vers le bas 47"/>
          <p:cNvSpPr/>
          <p:nvPr/>
        </p:nvSpPr>
        <p:spPr>
          <a:xfrm>
            <a:off x="5436096" y="6054677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7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52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à coins arrondis 23"/>
          <p:cNvSpPr/>
          <p:nvPr/>
        </p:nvSpPr>
        <p:spPr>
          <a:xfrm>
            <a:off x="251521" y="274694"/>
            <a:ext cx="6129475" cy="50482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4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 </a:t>
            </a:r>
            <a:r>
              <a:rPr lang="en-US" sz="2400" b="1" dirty="0" smtClean="0">
                <a:ln w="1905"/>
                <a:solidFill>
                  <a:srgbClr val="0070C0"/>
                </a:solidFill>
                <a:latin typeface="Comic Sans MS" pitchFamily="66" charset="0"/>
              </a:rPr>
              <a:t>4</a:t>
            </a:r>
            <a:r>
              <a:rPr lang="en-US" sz="24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VSM, Value Stream Map</a:t>
            </a:r>
            <a:endParaRPr lang="en-US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7187974" y="260648"/>
            <a:ext cx="1708715" cy="504825"/>
          </a:xfrm>
          <a:prstGeom prst="roundRect">
            <a:avLst/>
          </a:prstGeom>
          <a:solidFill>
            <a:srgbClr val="00B0F0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905"/>
                <a:solidFill>
                  <a:srgbClr val="FFFF00"/>
                </a:solidFill>
                <a:latin typeface="Comic Sans MS" pitchFamily="66" charset="0"/>
              </a:rPr>
              <a:t>Lean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6" name="Picture 2" descr="C:\Users\AMI\Documents\Isolean\Fiches outils\V Lean\Le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19" y="188640"/>
            <a:ext cx="676934" cy="67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à coins arrondis 26"/>
          <p:cNvSpPr/>
          <p:nvPr>
            <p:custDataLst>
              <p:tags r:id="rId1"/>
            </p:custDataLst>
          </p:nvPr>
        </p:nvSpPr>
        <p:spPr>
          <a:xfrm>
            <a:off x="251521" y="1049903"/>
            <a:ext cx="5400599" cy="1442993"/>
          </a:xfrm>
          <a:prstGeom prst="roundRect">
            <a:avLst>
              <a:gd name="adj" fmla="val 5223"/>
            </a:avLst>
          </a:prstGeom>
          <a:solidFill>
            <a:srgbClr val="E1FFFF"/>
          </a:solidFill>
          <a:ln w="19050">
            <a:noFill/>
          </a:ln>
          <a:effectLst>
            <a:outerShdw blurRad="25400" dist="254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Description: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A global communication tool (visual management) in A 3 format, created by hand in the field. Create a current map of the company's value streams (information, process activities, topics, people).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Then build a map of future value streams to find opportunities for improvement, such as reducing lead time.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8" name="Rectangle à coins arrondis 27"/>
          <p:cNvSpPr/>
          <p:nvPr/>
        </p:nvSpPr>
        <p:spPr bwMode="auto">
          <a:xfrm>
            <a:off x="251521" y="4789599"/>
            <a:ext cx="5400599" cy="1807753"/>
          </a:xfrm>
          <a:prstGeom prst="roundRect">
            <a:avLst>
              <a:gd name="adj" fmla="val 5531"/>
            </a:avLst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Interests:</a:t>
            </a:r>
          </a:p>
          <a:p>
            <a:pPr lvl="0"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Obtain a global view of the flow of a product in the company and decide, in all transparency, the improvements to achieve.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Identify and reduce non-value-added activities, bottlenecks, sources of waste.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Show the links between the material flow and the flow of information.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Future map is also used before modifying an activity.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9" name="Flèche vers le bas 28"/>
          <p:cNvSpPr/>
          <p:nvPr/>
        </p:nvSpPr>
        <p:spPr>
          <a:xfrm>
            <a:off x="5796136" y="1328340"/>
            <a:ext cx="484632" cy="5324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1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6380996" y="1307380"/>
            <a:ext cx="2515692" cy="55341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Build the team and designate the owner. Choose a key product (high turnover)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6380996" y="1988840"/>
            <a:ext cx="2515692" cy="792088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Establish the initial context of field flows starting with delivery (diagnosis)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6380996" y="2924944"/>
            <a:ext cx="2515694" cy="432048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Define the steps of the product and information flows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6374484" y="3461228"/>
            <a:ext cx="2515695" cy="504056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Identify value-added activities for the customer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6374486" y="4077072"/>
            <a:ext cx="2515693" cy="442964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Identify non-value-added activities for the customer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6380995" y="4641363"/>
            <a:ext cx="2515694" cy="504056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Analyze flows and find opportunities for improvement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6" name="Flèche vers le bas 35"/>
          <p:cNvSpPr/>
          <p:nvPr/>
        </p:nvSpPr>
        <p:spPr>
          <a:xfrm>
            <a:off x="5796136" y="1988840"/>
            <a:ext cx="484632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Flèche vers le bas 36"/>
          <p:cNvSpPr/>
          <p:nvPr/>
        </p:nvSpPr>
        <p:spPr>
          <a:xfrm>
            <a:off x="5796136" y="2924945"/>
            <a:ext cx="484632" cy="4320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8" name="Flèche vers le bas 37"/>
          <p:cNvSpPr/>
          <p:nvPr/>
        </p:nvSpPr>
        <p:spPr>
          <a:xfrm>
            <a:off x="5796136" y="3429000"/>
            <a:ext cx="4846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4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9" name="Flèche vers le bas 38"/>
          <p:cNvSpPr/>
          <p:nvPr/>
        </p:nvSpPr>
        <p:spPr>
          <a:xfrm>
            <a:off x="5789627" y="4077071"/>
            <a:ext cx="484632" cy="44296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5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0" name="Flèche vers le bas 39"/>
          <p:cNvSpPr/>
          <p:nvPr/>
        </p:nvSpPr>
        <p:spPr>
          <a:xfrm>
            <a:off x="5796136" y="4641363"/>
            <a:ext cx="4846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6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6380995" y="5252111"/>
            <a:ext cx="2515694" cy="458234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Build future map (vision). Note the date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2" name="Flèche vers le bas 41"/>
          <p:cNvSpPr/>
          <p:nvPr/>
        </p:nvSpPr>
        <p:spPr>
          <a:xfrm>
            <a:off x="5796136" y="5252111"/>
            <a:ext cx="484632" cy="4582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7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3" name="Rectangle à coins arrondis 42"/>
          <p:cNvSpPr/>
          <p:nvPr>
            <p:custDataLst>
              <p:tags r:id="rId2"/>
            </p:custDataLst>
          </p:nvPr>
        </p:nvSpPr>
        <p:spPr>
          <a:xfrm>
            <a:off x="6380996" y="946571"/>
            <a:ext cx="2502674" cy="360809"/>
          </a:xfrm>
          <a:prstGeom prst="roundRect">
            <a:avLst>
              <a:gd name="adj" fmla="val 4030"/>
            </a:avLst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Methodology:</a:t>
            </a:r>
            <a:endParaRPr lang="en-US" sz="1100" b="1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defRPr/>
            </a:pPr>
            <a:endParaRPr lang="en-US" sz="1100" b="1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44" name="Rectangle à coins arrondis 43"/>
          <p:cNvSpPr/>
          <p:nvPr/>
        </p:nvSpPr>
        <p:spPr>
          <a:xfrm>
            <a:off x="6380995" y="5805264"/>
            <a:ext cx="2515694" cy="792088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Put in place the improvements. Update the future map regularly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5" name="Flèche vers le bas 44"/>
          <p:cNvSpPr/>
          <p:nvPr/>
        </p:nvSpPr>
        <p:spPr>
          <a:xfrm>
            <a:off x="5796136" y="5805264"/>
            <a:ext cx="484632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8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027" name="Picture 3" descr="C:\Users\AMI\AppData\Local\Microsoft\Windows\Temporary Internet Files\Content.IE5\S23ZM77D\MC90043799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515" y="274694"/>
            <a:ext cx="561677" cy="535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05" y="2574053"/>
            <a:ext cx="4410075" cy="231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3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 43" descr="iStock_000015294617XSmall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878" y="2993102"/>
            <a:ext cx="2653258" cy="2308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à coins arrondis 21"/>
          <p:cNvSpPr/>
          <p:nvPr/>
        </p:nvSpPr>
        <p:spPr>
          <a:xfrm>
            <a:off x="251521" y="260350"/>
            <a:ext cx="6210516" cy="50482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>
              <a:defRPr/>
            </a:pPr>
            <a:r>
              <a:rPr lang="en-US" sz="3600" b="1" dirty="0" smtClean="0">
                <a:ln w="1905"/>
                <a:solidFill>
                  <a:srgbClr val="0070C0"/>
                </a:solidFill>
                <a:latin typeface="Comic Sans MS" pitchFamily="66" charset="0"/>
              </a:rPr>
              <a:t>5</a:t>
            </a:r>
            <a:r>
              <a:rPr lang="en-US" sz="36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Hoshin method</a:t>
            </a:r>
            <a:endParaRPr lang="en-US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7187974" y="260648"/>
            <a:ext cx="1708715" cy="504825"/>
          </a:xfrm>
          <a:prstGeom prst="roundRect">
            <a:avLst/>
          </a:prstGeom>
          <a:solidFill>
            <a:srgbClr val="00B0F0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905"/>
                <a:solidFill>
                  <a:srgbClr val="FFFF00"/>
                </a:solidFill>
                <a:latin typeface="Comic Sans MS" pitchFamily="66" charset="0"/>
              </a:rPr>
              <a:t>Lean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4" name="Picture 2" descr="C:\Users\AMI\Documents\Isolean\Fiches outils\V Lean\Lea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19" y="188640"/>
            <a:ext cx="676934" cy="67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à coins arrondis 24"/>
          <p:cNvSpPr/>
          <p:nvPr>
            <p:custDataLst>
              <p:tags r:id="rId1"/>
            </p:custDataLst>
          </p:nvPr>
        </p:nvSpPr>
        <p:spPr>
          <a:xfrm>
            <a:off x="251521" y="985856"/>
            <a:ext cx="5636047" cy="1806555"/>
          </a:xfrm>
          <a:prstGeom prst="roundRect">
            <a:avLst>
              <a:gd name="adj" fmla="val 5223"/>
            </a:avLst>
          </a:prstGeom>
          <a:solidFill>
            <a:srgbClr val="E1FFFF"/>
          </a:solidFill>
          <a:ln w="19050">
            <a:noFill/>
          </a:ln>
          <a:effectLst>
            <a:outerShdw blurRad="25400" dist="254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Description: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Hoshin method (also known as Kaikaku or Kaizen Blitz, from German lightning) is a multi-disciplinary team activity to improve the performance of a concrete common project in a defined area within a period of time, limited to one to two weeks.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Do not confuse with Kaizen.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Focusing on the collective effort of rapidly changing a situation where non-value-added is noticed, using the PDCA cycle.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6" name="Rectangle à coins arrondis 25"/>
          <p:cNvSpPr/>
          <p:nvPr/>
        </p:nvSpPr>
        <p:spPr bwMode="auto">
          <a:xfrm>
            <a:off x="251521" y="5445224"/>
            <a:ext cx="5636047" cy="1152128"/>
          </a:xfrm>
          <a:prstGeom prst="roundRect">
            <a:avLst>
              <a:gd name="adj" fmla="val 5531"/>
            </a:avLst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Interests:</a:t>
            </a:r>
          </a:p>
          <a:p>
            <a:pPr lvl="0"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Helps to find a durable solution in a relatively short time.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Pooling  of good practices.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Commitment and active participation of top management.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Promotes team spirit, communication and creativity.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7" name="Flèche vers le bas 26"/>
          <p:cNvSpPr/>
          <p:nvPr/>
        </p:nvSpPr>
        <p:spPr>
          <a:xfrm>
            <a:off x="6012160" y="1467395"/>
            <a:ext cx="484632" cy="7374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1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6588225" y="1446435"/>
            <a:ext cx="2308461" cy="758429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Build the team, release the daily tasks, name the leader. Define the site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6588225" y="2276872"/>
            <a:ext cx="2308461" cy="792088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Establish the current context in the field (including safety instructions)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6588224" y="3136007"/>
            <a:ext cx="2308463" cy="725041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Define the objective to achieve ("ideal" situation), the tools to use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6588224" y="3975625"/>
            <a:ext cx="2308464" cy="749519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Identify waste and opportunities for improvement. Take into account the constraints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6588225" y="4797152"/>
            <a:ext cx="2308462" cy="432048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Plan the operational activities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6575207" y="5301208"/>
            <a:ext cx="2308463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Set up the activities. Try, if necessary, a few times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4" name="Flèche vers le bas 33"/>
          <p:cNvSpPr/>
          <p:nvPr/>
        </p:nvSpPr>
        <p:spPr>
          <a:xfrm>
            <a:off x="6012160" y="2276872"/>
            <a:ext cx="484632" cy="7920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5" name="Flèche vers le bas 34"/>
          <p:cNvSpPr/>
          <p:nvPr/>
        </p:nvSpPr>
        <p:spPr>
          <a:xfrm>
            <a:off x="6012160" y="3136008"/>
            <a:ext cx="484632" cy="725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6" name="Flèche vers le bas 35"/>
          <p:cNvSpPr/>
          <p:nvPr/>
        </p:nvSpPr>
        <p:spPr>
          <a:xfrm>
            <a:off x="6012160" y="3975625"/>
            <a:ext cx="484632" cy="7495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4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Flèche vers le bas 36"/>
          <p:cNvSpPr/>
          <p:nvPr/>
        </p:nvSpPr>
        <p:spPr>
          <a:xfrm>
            <a:off x="6012160" y="4797152"/>
            <a:ext cx="484632" cy="4320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5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8" name="Flèche vers le bas 37"/>
          <p:cNvSpPr/>
          <p:nvPr/>
        </p:nvSpPr>
        <p:spPr>
          <a:xfrm>
            <a:off x="5999143" y="5301209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6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9" name="Rectangle à coins arrondis 38"/>
          <p:cNvSpPr/>
          <p:nvPr/>
        </p:nvSpPr>
        <p:spPr>
          <a:xfrm>
            <a:off x="6588224" y="6016327"/>
            <a:ext cx="2308463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Check the effectiveness of the actions. Pool the good practices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0" name="Flèche vers le bas 39"/>
          <p:cNvSpPr/>
          <p:nvPr/>
        </p:nvSpPr>
        <p:spPr>
          <a:xfrm>
            <a:off x="6012160" y="6016328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7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1" name="Rectangle à coins arrondis 40"/>
          <p:cNvSpPr/>
          <p:nvPr>
            <p:custDataLst>
              <p:tags r:id="rId2"/>
            </p:custDataLst>
          </p:nvPr>
        </p:nvSpPr>
        <p:spPr>
          <a:xfrm>
            <a:off x="6380996" y="946571"/>
            <a:ext cx="2502674" cy="360809"/>
          </a:xfrm>
          <a:prstGeom prst="roundRect">
            <a:avLst>
              <a:gd name="adj" fmla="val 4030"/>
            </a:avLst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Methodology:</a:t>
            </a:r>
            <a:endParaRPr lang="en-US" sz="1100" b="1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defRPr/>
            </a:pPr>
            <a:endParaRPr lang="en-US" sz="1100" b="1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52936"/>
            <a:ext cx="3009529" cy="257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61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 43" descr="iStock_000006172836Sma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1" y="2507224"/>
            <a:ext cx="5256583" cy="2865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" name="Rectangle à coins arrondis 23"/>
          <p:cNvSpPr/>
          <p:nvPr/>
        </p:nvSpPr>
        <p:spPr>
          <a:xfrm>
            <a:off x="251521" y="260350"/>
            <a:ext cx="6210516" cy="50482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36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sz="3600" b="1" dirty="0" smtClean="0">
                <a:ln w="1905"/>
                <a:solidFill>
                  <a:srgbClr val="0070C0"/>
                </a:solidFill>
                <a:latin typeface="Comic Sans MS" pitchFamily="66" charset="0"/>
              </a:rPr>
              <a:t>6</a:t>
            </a:r>
            <a:r>
              <a:rPr lang="en-US" sz="36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n-US" sz="28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Fail safe device (Poka-yoke)</a:t>
            </a:r>
            <a:endParaRPr lang="en-US" sz="28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7187974" y="260648"/>
            <a:ext cx="1708715" cy="504825"/>
          </a:xfrm>
          <a:prstGeom prst="roundRect">
            <a:avLst/>
          </a:prstGeom>
          <a:solidFill>
            <a:srgbClr val="00B0F0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905"/>
                <a:solidFill>
                  <a:srgbClr val="FFFF00"/>
                </a:solidFill>
                <a:latin typeface="Comic Sans MS" pitchFamily="66" charset="0"/>
              </a:rPr>
              <a:t>Lean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6" name="Picture 2" descr="C:\Users\AMI\Documents\Isolean\Fiches outils\V Lean\Lea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19" y="188640"/>
            <a:ext cx="676934" cy="67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à coins arrondis 26"/>
          <p:cNvSpPr/>
          <p:nvPr>
            <p:custDataLst>
              <p:tags r:id="rId1"/>
            </p:custDataLst>
          </p:nvPr>
        </p:nvSpPr>
        <p:spPr>
          <a:xfrm>
            <a:off x="251521" y="985857"/>
            <a:ext cx="5256583" cy="1449359"/>
          </a:xfrm>
          <a:prstGeom prst="roundRect">
            <a:avLst>
              <a:gd name="adj" fmla="val 5223"/>
            </a:avLst>
          </a:prstGeom>
          <a:solidFill>
            <a:srgbClr val="E1FFFF"/>
          </a:solidFill>
          <a:ln w="19050">
            <a:noFill/>
          </a:ln>
          <a:effectLst>
            <a:outerShdw blurRad="25400" dist="254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Description: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Simple anti-error equipment to avoid and not allow to produce nonconformities. From Japanese Poka - error, and Yoke - avoid.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Poka-yoke is a tool for prevention and also problem solving. It is much more effective than other methods because it attacks human error as an unpredictable root cause.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8" name="Rectangle à coins arrondis 27"/>
          <p:cNvSpPr/>
          <p:nvPr/>
        </p:nvSpPr>
        <p:spPr bwMode="auto">
          <a:xfrm>
            <a:off x="251521" y="5085184"/>
            <a:ext cx="5256583" cy="1512168"/>
          </a:xfrm>
          <a:prstGeom prst="roundRect">
            <a:avLst>
              <a:gd name="adj" fmla="val 5531"/>
            </a:avLst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Interests:</a:t>
            </a:r>
          </a:p>
          <a:p>
            <a:pPr lvl="0"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An inexpensive, often very simple (DIY trick), the Poka-yoke can successfully fight against human errors especially where the tasks are monotonous.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Do not let any error go to the next step.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Quickly understood and accepted because it is based on common sense.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9" name="Flèche vers le bas 28"/>
          <p:cNvSpPr/>
          <p:nvPr/>
        </p:nvSpPr>
        <p:spPr>
          <a:xfrm>
            <a:off x="5796136" y="1467395"/>
            <a:ext cx="484632" cy="5324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1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6380996" y="1446435"/>
            <a:ext cx="2515692" cy="55341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Build the team including with operators. Define the potential error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6380996" y="2128291"/>
            <a:ext cx="2515692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Establish the initial context in the field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6380995" y="2920379"/>
            <a:ext cx="251569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Set the objective to achieve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6380994" y="3683644"/>
            <a:ext cx="2515695" cy="60550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Identify possible solutions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6380995" y="4452446"/>
            <a:ext cx="2515693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Choose the best solution and plan the implementation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6380995" y="5262859"/>
            <a:ext cx="251569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Set up the solution. Check the operation and its effectiveness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6" name="Flèche vers le bas 35"/>
          <p:cNvSpPr/>
          <p:nvPr/>
        </p:nvSpPr>
        <p:spPr>
          <a:xfrm>
            <a:off x="5796136" y="2128291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Flèche vers le bas 36"/>
          <p:cNvSpPr/>
          <p:nvPr/>
        </p:nvSpPr>
        <p:spPr>
          <a:xfrm>
            <a:off x="5796136" y="2920380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8" name="Flèche vers le bas 37"/>
          <p:cNvSpPr/>
          <p:nvPr/>
        </p:nvSpPr>
        <p:spPr>
          <a:xfrm>
            <a:off x="5796136" y="3683644"/>
            <a:ext cx="484632" cy="6055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4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9" name="Flèche vers le bas 38"/>
          <p:cNvSpPr/>
          <p:nvPr/>
        </p:nvSpPr>
        <p:spPr>
          <a:xfrm>
            <a:off x="5796136" y="4452446"/>
            <a:ext cx="484632" cy="6480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5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0" name="Flèche vers le bas 39"/>
          <p:cNvSpPr/>
          <p:nvPr/>
        </p:nvSpPr>
        <p:spPr>
          <a:xfrm>
            <a:off x="5796136" y="5262860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6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6380995" y="6016327"/>
            <a:ext cx="251569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Pool good practices with other equipment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2" name="Flèche vers le bas 41"/>
          <p:cNvSpPr/>
          <p:nvPr/>
        </p:nvSpPr>
        <p:spPr>
          <a:xfrm>
            <a:off x="5796136" y="6016328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7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3" name="Rectangle à coins arrondis 42"/>
          <p:cNvSpPr/>
          <p:nvPr>
            <p:custDataLst>
              <p:tags r:id="rId2"/>
            </p:custDataLst>
          </p:nvPr>
        </p:nvSpPr>
        <p:spPr>
          <a:xfrm>
            <a:off x="6380996" y="946571"/>
            <a:ext cx="2502674" cy="360809"/>
          </a:xfrm>
          <a:prstGeom prst="roundRect">
            <a:avLst>
              <a:gd name="adj" fmla="val 4030"/>
            </a:avLst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Methodology:</a:t>
            </a:r>
            <a:endParaRPr lang="en-US" sz="1100" b="1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defRPr/>
            </a:pPr>
            <a:endParaRPr lang="en-US" sz="1100" b="1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51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à coins arrondis 23"/>
          <p:cNvSpPr/>
          <p:nvPr/>
        </p:nvSpPr>
        <p:spPr>
          <a:xfrm>
            <a:off x="251521" y="260350"/>
            <a:ext cx="6210516" cy="50482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>
              <a:defRPr/>
            </a:pPr>
            <a:r>
              <a:rPr lang="en-US" sz="3600" b="1" dirty="0" smtClean="0">
                <a:ln w="1905"/>
                <a:solidFill>
                  <a:srgbClr val="0070C0"/>
                </a:solidFill>
                <a:latin typeface="Comic Sans MS" pitchFamily="66" charset="0"/>
              </a:rPr>
              <a:t>7</a:t>
            </a:r>
            <a:r>
              <a:rPr lang="en-US" sz="36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Kano model</a:t>
            </a:r>
            <a:endParaRPr lang="en-US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7187974" y="260648"/>
            <a:ext cx="1708715" cy="504825"/>
          </a:xfrm>
          <a:prstGeom prst="roundRect">
            <a:avLst/>
          </a:prstGeom>
          <a:solidFill>
            <a:srgbClr val="00B0F0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905"/>
                <a:solidFill>
                  <a:srgbClr val="FFFF00"/>
                </a:solidFill>
                <a:latin typeface="Comic Sans MS" pitchFamily="66" charset="0"/>
              </a:rPr>
              <a:t>Lean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6" name="Picture 2" descr="C:\Users\AMI\Documents\Isolean\Fiches outils\V Lean\Le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19" y="188640"/>
            <a:ext cx="676934" cy="67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à coins arrondis 26"/>
          <p:cNvSpPr/>
          <p:nvPr>
            <p:custDataLst>
              <p:tags r:id="rId1"/>
            </p:custDataLst>
          </p:nvPr>
        </p:nvSpPr>
        <p:spPr>
          <a:xfrm>
            <a:off x="284853" y="986130"/>
            <a:ext cx="5688631" cy="1435031"/>
          </a:xfrm>
          <a:prstGeom prst="roundRect">
            <a:avLst>
              <a:gd name="adj" fmla="val 5223"/>
            </a:avLst>
          </a:prstGeom>
          <a:solidFill>
            <a:srgbClr val="E1FFFF"/>
          </a:solidFill>
          <a:ln w="19050">
            <a:noFill/>
          </a:ln>
          <a:effectLst>
            <a:outerShdw blurRad="25400" dist="254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Description: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Customer satisfaction survey data is the basis for making the Kano chart. It is a visual method to realize the customer’s level of satisfaction with their expectations.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Customer expectations (which change over time) may be mandatory (</a:t>
            </a:r>
            <a:r>
              <a:rPr lang="en-US" sz="1200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basic</a:t>
            </a: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), proportional (</a:t>
            </a:r>
            <a:r>
              <a:rPr lang="en-US" sz="1200" dirty="0" smtClean="0">
                <a:solidFill>
                  <a:srgbClr val="00B0F0"/>
                </a:solidFill>
                <a:latin typeface="Comic Sans MS" pitchFamily="66" charset="0"/>
                <a:cs typeface="Arial" pitchFamily="34" charset="0"/>
              </a:rPr>
              <a:t>performance</a:t>
            </a: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) or attractive (</a:t>
            </a:r>
            <a:r>
              <a:rPr lang="en-US" sz="1200" dirty="0" smtClean="0">
                <a:solidFill>
                  <a:srgbClr val="00B050"/>
                </a:solidFill>
                <a:latin typeface="Comic Sans MS" pitchFamily="66" charset="0"/>
                <a:cs typeface="Arial" pitchFamily="34" charset="0"/>
              </a:rPr>
              <a:t>seductive</a:t>
            </a: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).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8" name="Rectangle à coins arrondis 27"/>
          <p:cNvSpPr/>
          <p:nvPr/>
        </p:nvSpPr>
        <p:spPr bwMode="auto">
          <a:xfrm>
            <a:off x="251521" y="5776838"/>
            <a:ext cx="5721963" cy="892522"/>
          </a:xfrm>
          <a:prstGeom prst="roundRect">
            <a:avLst>
              <a:gd name="adj" fmla="val 5531"/>
            </a:avLst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Interests:</a:t>
            </a:r>
          </a:p>
          <a:p>
            <a:pPr lvl="0"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Set priorities to meet customer expectations.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Understand how a function is perceived by the customer.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9" name="Flèche vers le bas 28"/>
          <p:cNvSpPr/>
          <p:nvPr/>
        </p:nvSpPr>
        <p:spPr>
          <a:xfrm>
            <a:off x="6103592" y="1328340"/>
            <a:ext cx="484632" cy="5324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1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6660234" y="1307380"/>
            <a:ext cx="2236454" cy="55341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Define the key functions of the product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6660234" y="1989236"/>
            <a:ext cx="2236455" cy="1079724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Identify the relevant questions with 5 possible answers (such as "How much does the abc function meet your expectations?")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6660232" y="3212976"/>
            <a:ext cx="2236457" cy="576064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Send the questionnaire to customers. Analyze customer responses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6660232" y="3933056"/>
            <a:ext cx="2236457" cy="648072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Draw the results on the graph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6660233" y="4725144"/>
            <a:ext cx="2236455" cy="524351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Determine the improvement tracks by function and by expectation 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6660233" y="5368255"/>
            <a:ext cx="2236456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Focus your efforts on attractive expectations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6" name="Flèche vers le bas 35"/>
          <p:cNvSpPr/>
          <p:nvPr/>
        </p:nvSpPr>
        <p:spPr>
          <a:xfrm>
            <a:off x="6103592" y="1989236"/>
            <a:ext cx="484632" cy="10797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Flèche vers le bas 36"/>
          <p:cNvSpPr/>
          <p:nvPr/>
        </p:nvSpPr>
        <p:spPr>
          <a:xfrm>
            <a:off x="6103592" y="3212976"/>
            <a:ext cx="484632" cy="576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8" name="Flèche vers le bas 37"/>
          <p:cNvSpPr/>
          <p:nvPr/>
        </p:nvSpPr>
        <p:spPr>
          <a:xfrm>
            <a:off x="6103592" y="3933056"/>
            <a:ext cx="4846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4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9" name="Flèche vers le bas 38"/>
          <p:cNvSpPr/>
          <p:nvPr/>
        </p:nvSpPr>
        <p:spPr>
          <a:xfrm>
            <a:off x="6103592" y="4725145"/>
            <a:ext cx="484632" cy="5243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5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0" name="Flèche vers le bas 39"/>
          <p:cNvSpPr/>
          <p:nvPr/>
        </p:nvSpPr>
        <p:spPr>
          <a:xfrm>
            <a:off x="6103592" y="5368256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6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6660233" y="6093296"/>
            <a:ext cx="2236456" cy="509017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Implement an action plan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2" name="Flèche vers le bas 41"/>
          <p:cNvSpPr/>
          <p:nvPr/>
        </p:nvSpPr>
        <p:spPr>
          <a:xfrm>
            <a:off x="6103592" y="6093297"/>
            <a:ext cx="484632" cy="509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7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3" name="Rectangle à coins arrondis 42"/>
          <p:cNvSpPr/>
          <p:nvPr>
            <p:custDataLst>
              <p:tags r:id="rId2"/>
            </p:custDataLst>
          </p:nvPr>
        </p:nvSpPr>
        <p:spPr>
          <a:xfrm>
            <a:off x="6380996" y="946571"/>
            <a:ext cx="2502674" cy="360809"/>
          </a:xfrm>
          <a:prstGeom prst="roundRect">
            <a:avLst>
              <a:gd name="adj" fmla="val 4030"/>
            </a:avLst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Methodology:</a:t>
            </a:r>
            <a:endParaRPr lang="en-US" sz="1100" b="1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defRPr/>
            </a:pPr>
            <a:endParaRPr lang="en-US" sz="1100" b="1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32" y="2492896"/>
            <a:ext cx="5120188" cy="3348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42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à coins arrondis 23"/>
          <p:cNvSpPr/>
          <p:nvPr/>
        </p:nvSpPr>
        <p:spPr>
          <a:xfrm>
            <a:off x="251521" y="260350"/>
            <a:ext cx="6210516" cy="504825"/>
          </a:xfrm>
          <a:prstGeom prst="roundRect">
            <a:avLst/>
          </a:prstGeom>
          <a:solidFill>
            <a:schemeClr val="bg1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1">
              <a:defRPr/>
            </a:pPr>
            <a:r>
              <a:rPr lang="en-US" sz="3600" b="1" dirty="0" smtClean="0">
                <a:ln w="1905"/>
                <a:solidFill>
                  <a:srgbClr val="0070C0"/>
                </a:solidFill>
                <a:latin typeface="Comic Sans MS" pitchFamily="66" charset="0"/>
              </a:rPr>
              <a:t>8</a:t>
            </a:r>
            <a:r>
              <a:rPr lang="en-US" sz="3600" b="1" dirty="0" smtClean="0">
                <a:ln w="1905"/>
                <a:solidFill>
                  <a:srgbClr val="002060"/>
                </a:solidFill>
                <a:latin typeface="Comic Sans MS" pitchFamily="66" charset="0"/>
              </a:rPr>
              <a:t> Spaghetti diagram</a:t>
            </a:r>
            <a:endParaRPr lang="en-US" sz="36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7187974" y="260648"/>
            <a:ext cx="1708715" cy="504825"/>
          </a:xfrm>
          <a:prstGeom prst="roundRect">
            <a:avLst/>
          </a:prstGeom>
          <a:solidFill>
            <a:srgbClr val="00B0F0"/>
          </a:solidFill>
          <a:ln w="3175">
            <a:solidFill>
              <a:srgbClr val="8DB5B2"/>
            </a:solidFill>
          </a:ln>
          <a:effectLst>
            <a:outerShdw blurRad="25400" dir="2700000" algn="ctr" rotWithShape="0">
              <a:schemeClr val="tx1">
                <a:alpha val="4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905"/>
                <a:solidFill>
                  <a:srgbClr val="FFFF00"/>
                </a:solidFill>
                <a:latin typeface="Comic Sans MS" pitchFamily="66" charset="0"/>
              </a:rPr>
              <a:t>Lean</a:t>
            </a:r>
            <a:endParaRPr lang="en-US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6" name="Picture 2" descr="C:\Users\AMI\Documents\Isolean\Fiches outils\V Lean\Le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519" y="188640"/>
            <a:ext cx="676934" cy="676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à coins arrondis 26"/>
          <p:cNvSpPr/>
          <p:nvPr>
            <p:custDataLst>
              <p:tags r:id="rId1"/>
            </p:custDataLst>
          </p:nvPr>
        </p:nvSpPr>
        <p:spPr>
          <a:xfrm>
            <a:off x="251521" y="985857"/>
            <a:ext cx="5256583" cy="1198713"/>
          </a:xfrm>
          <a:prstGeom prst="roundRect">
            <a:avLst>
              <a:gd name="adj" fmla="val 5223"/>
            </a:avLst>
          </a:prstGeom>
          <a:solidFill>
            <a:srgbClr val="E1FFFF"/>
          </a:solidFill>
          <a:ln w="19050">
            <a:noFill/>
          </a:ln>
          <a:effectLst>
            <a:outerShdw blurRad="25400" dist="25400" dir="2700000" algn="tl" rotWithShape="0">
              <a:prstClr val="black">
                <a:alpha val="45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Description: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The spaghetti diagram is a graphical tool showing the physical flows (personnel and materials) in a production area.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Starting point to improve the performance of the process.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Use with 5 S tools and value stream mapping.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8" name="Rectangle à coins arrondis 27"/>
          <p:cNvSpPr/>
          <p:nvPr/>
        </p:nvSpPr>
        <p:spPr bwMode="auto">
          <a:xfrm>
            <a:off x="251521" y="5123804"/>
            <a:ext cx="5256583" cy="1473548"/>
          </a:xfrm>
          <a:prstGeom prst="roundRect">
            <a:avLst>
              <a:gd name="adj" fmla="val 5531"/>
            </a:avLst>
          </a:prstGeom>
          <a:solidFill>
            <a:schemeClr val="accent3">
              <a:lumMod val="20000"/>
              <a:lumOff val="80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Interests:</a:t>
            </a:r>
          </a:p>
          <a:p>
            <a:pPr lvl="0">
              <a:defRPr/>
            </a:pPr>
            <a:endParaRPr lang="en-US" sz="5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Visually represent all flows to facilitate waste hunting.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Optimize certain activities, simplify flows.</a:t>
            </a:r>
          </a:p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Reorganize the layout of machines and production lines to reduce waste.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9" name="Flèche vers le bas 28"/>
          <p:cNvSpPr/>
          <p:nvPr/>
        </p:nvSpPr>
        <p:spPr>
          <a:xfrm>
            <a:off x="5652120" y="1400348"/>
            <a:ext cx="484632" cy="5324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1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6228186" y="1379388"/>
            <a:ext cx="2668502" cy="55341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Build the team. Define the area. Use the site plan of the area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6228186" y="2061244"/>
            <a:ext cx="2668502" cy="575668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Establish storage locations for products, tools, consumables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6228185" y="2780928"/>
            <a:ext cx="2668504" cy="797049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Notify staff and draw flows of people and products (in and out)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6228184" y="3717032"/>
            <a:ext cx="2668505" cy="605503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Set the goal to reach (such as decrease unnecessary transport by 30%)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6228185" y="4437112"/>
            <a:ext cx="2668503" cy="864096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  <a:cs typeface="Arial" charset="0"/>
              </a:rPr>
              <a:t>Analyze the flows (brainstorming) and find the possible improvements. Simulate on paper versions</a:t>
            </a:r>
            <a:endParaRPr lang="en-US" sz="1200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6228185" y="5445224"/>
            <a:ext cx="2668504" cy="41783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Put in place the best solution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6" name="Flèche vers le bas 35"/>
          <p:cNvSpPr/>
          <p:nvPr/>
        </p:nvSpPr>
        <p:spPr>
          <a:xfrm>
            <a:off x="5652120" y="2061244"/>
            <a:ext cx="484632" cy="5756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2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7" name="Flèche vers le bas 36"/>
          <p:cNvSpPr/>
          <p:nvPr/>
        </p:nvSpPr>
        <p:spPr>
          <a:xfrm>
            <a:off x="5652120" y="2780928"/>
            <a:ext cx="484632" cy="79704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3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8" name="Flèche vers le bas 37"/>
          <p:cNvSpPr/>
          <p:nvPr/>
        </p:nvSpPr>
        <p:spPr>
          <a:xfrm>
            <a:off x="5652120" y="3717032"/>
            <a:ext cx="484632" cy="6055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4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39" name="Flèche vers le bas 38"/>
          <p:cNvSpPr/>
          <p:nvPr/>
        </p:nvSpPr>
        <p:spPr>
          <a:xfrm>
            <a:off x="5652120" y="4437112"/>
            <a:ext cx="484632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5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0" name="Flèche vers le bas 39"/>
          <p:cNvSpPr/>
          <p:nvPr/>
        </p:nvSpPr>
        <p:spPr>
          <a:xfrm>
            <a:off x="5652120" y="5445224"/>
            <a:ext cx="484632" cy="4178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6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6228185" y="6016327"/>
            <a:ext cx="2668504" cy="581025"/>
          </a:xfrm>
          <a:prstGeom prst="roundRect">
            <a:avLst/>
          </a:prstGeom>
          <a:solidFill>
            <a:srgbClr val="E7FF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rgbClr val="002060"/>
                </a:solidFill>
                <a:latin typeface="Comic Sans MS" pitchFamily="66" charset="0"/>
              </a:rPr>
              <a:t>Check the achievement of the goal. Pool good practices</a:t>
            </a:r>
            <a:endParaRPr lang="en-US" sz="12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2" name="Flèche vers le bas 41"/>
          <p:cNvSpPr/>
          <p:nvPr/>
        </p:nvSpPr>
        <p:spPr>
          <a:xfrm>
            <a:off x="5652120" y="6016328"/>
            <a:ext cx="484632" cy="581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Comic Sans MS" pitchFamily="66" charset="0"/>
              </a:rPr>
              <a:t>7</a:t>
            </a:r>
            <a:endParaRPr lang="en-US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3" name="Rectangle à coins arrondis 42"/>
          <p:cNvSpPr/>
          <p:nvPr>
            <p:custDataLst>
              <p:tags r:id="rId2"/>
            </p:custDataLst>
          </p:nvPr>
        </p:nvSpPr>
        <p:spPr>
          <a:xfrm>
            <a:off x="6380996" y="946571"/>
            <a:ext cx="2502674" cy="360809"/>
          </a:xfrm>
          <a:prstGeom prst="roundRect">
            <a:avLst>
              <a:gd name="adj" fmla="val 4030"/>
            </a:avLst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Methodology:</a:t>
            </a:r>
            <a:endParaRPr lang="en-US" sz="1100" b="1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  <a:p>
            <a:pPr>
              <a:defRPr/>
            </a:pPr>
            <a:endParaRPr lang="en-US" sz="1100" b="1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27" y="2184570"/>
            <a:ext cx="5297377" cy="2828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26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29203</TotalTime>
  <Words>4695</Words>
  <Application>Microsoft Office PowerPoint</Application>
  <PresentationFormat>Affichage à l'écran (4:3)</PresentationFormat>
  <Paragraphs>746</Paragraphs>
  <Slides>26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27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Lean tools</dc:title>
  <dc:creator>AMI</dc:creator>
  <cp:lastModifiedBy>AMI</cp:lastModifiedBy>
  <cp:revision>381</cp:revision>
  <cp:lastPrinted>2013-10-27T07:26:35Z</cp:lastPrinted>
  <dcterms:created xsi:type="dcterms:W3CDTF">2013-03-09T08:27:11Z</dcterms:created>
  <dcterms:modified xsi:type="dcterms:W3CDTF">2022-02-23T10:49:58Z</dcterms:modified>
</cp:coreProperties>
</file>