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78" r:id="rId3"/>
    <p:sldId id="277" r:id="rId4"/>
    <p:sldId id="279" r:id="rId5"/>
    <p:sldId id="284" r:id="rId6"/>
    <p:sldId id="283" r:id="rId7"/>
    <p:sldId id="280" r:id="rId8"/>
    <p:sldId id="281" r:id="rId9"/>
    <p:sldId id="292" r:id="rId10"/>
    <p:sldId id="291" r:id="rId11"/>
    <p:sldId id="296" r:id="rId12"/>
    <p:sldId id="301" r:id="rId13"/>
    <p:sldId id="288" r:id="rId14"/>
    <p:sldId id="287" r:id="rId15"/>
    <p:sldId id="293" r:id="rId16"/>
    <p:sldId id="286" r:id="rId17"/>
    <p:sldId id="298" r:id="rId18"/>
    <p:sldId id="289" r:id="rId19"/>
    <p:sldId id="299" r:id="rId20"/>
    <p:sldId id="282" r:id="rId21"/>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Style moyen 1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A111915-BE36-4E01-A7E5-04B1672EAD32}" styleName="Style léger 2 - Accentuation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88" autoAdjust="0"/>
    <p:restoredTop sz="99645" autoAdjust="0"/>
  </p:normalViewPr>
  <p:slideViewPr>
    <p:cSldViewPr>
      <p:cViewPr>
        <p:scale>
          <a:sx n="70" d="100"/>
          <a:sy n="70" d="100"/>
        </p:scale>
        <p:origin x="-1980" y="-55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593468-D937-47E0-8947-D9DAE6A4B197}" type="doc">
      <dgm:prSet loTypeId="urn:microsoft.com/office/officeart/2005/8/layout/pyramid2" loCatId="pyramid" qsTypeId="urn:microsoft.com/office/officeart/2005/8/quickstyle/simple1" qsCatId="simple" csTypeId="urn:microsoft.com/office/officeart/2005/8/colors/accent1_2" csCatId="accent1" phldr="1"/>
      <dgm:spPr/>
    </dgm:pt>
    <dgm:pt modelId="{E00280CB-0B30-4B91-8B7D-E53DA8865997}">
      <dgm:prSet phldrT="[Texte]" custT="1"/>
      <dgm:spPr/>
      <dgm:t>
        <a:bodyPr/>
        <a:lstStyle/>
        <a:p>
          <a:r>
            <a:rPr lang="fr-FR" sz="1800" b="1" dirty="0" smtClean="0">
              <a:solidFill>
                <a:schemeClr val="accent6">
                  <a:lumMod val="50000"/>
                </a:schemeClr>
              </a:solidFill>
              <a:latin typeface="Comic Sans MS" pitchFamily="66" charset="0"/>
            </a:rPr>
            <a:t>5. Self-</a:t>
          </a:r>
          <a:r>
            <a:rPr lang="fr-FR" sz="1800" b="1" dirty="0" err="1" smtClean="0">
              <a:solidFill>
                <a:schemeClr val="accent6">
                  <a:lumMod val="50000"/>
                </a:schemeClr>
              </a:solidFill>
              <a:latin typeface="Comic Sans MS" pitchFamily="66" charset="0"/>
            </a:rPr>
            <a:t>actualization</a:t>
          </a:r>
          <a:endParaRPr lang="fr-FR" sz="1800" b="1" dirty="0">
            <a:solidFill>
              <a:schemeClr val="accent6">
                <a:lumMod val="50000"/>
              </a:schemeClr>
            </a:solidFill>
            <a:latin typeface="Comic Sans MS" pitchFamily="66" charset="0"/>
          </a:endParaRPr>
        </a:p>
      </dgm:t>
    </dgm:pt>
    <dgm:pt modelId="{C1DB51ED-DA5B-4A8D-A7F7-03E7ECB8491A}" type="parTrans" cxnId="{303D4CB8-11BD-4079-8B22-426B732A89AF}">
      <dgm:prSet/>
      <dgm:spPr/>
      <dgm:t>
        <a:bodyPr/>
        <a:lstStyle/>
        <a:p>
          <a:endParaRPr lang="fr-FR"/>
        </a:p>
      </dgm:t>
    </dgm:pt>
    <dgm:pt modelId="{71F0336D-2F7F-4951-97A7-1BFCE6C73FB3}" type="sibTrans" cxnId="{303D4CB8-11BD-4079-8B22-426B732A89AF}">
      <dgm:prSet/>
      <dgm:spPr/>
      <dgm:t>
        <a:bodyPr/>
        <a:lstStyle/>
        <a:p>
          <a:endParaRPr lang="fr-FR"/>
        </a:p>
      </dgm:t>
    </dgm:pt>
    <dgm:pt modelId="{9AF5086B-B4D1-49E7-8622-5803C523ED84}">
      <dgm:prSet phldrT="[Texte]" custT="1"/>
      <dgm:spPr/>
      <dgm:t>
        <a:bodyPr/>
        <a:lstStyle/>
        <a:p>
          <a:r>
            <a:rPr lang="fr-FR" sz="1800" b="1" dirty="0" smtClean="0">
              <a:solidFill>
                <a:schemeClr val="accent6">
                  <a:lumMod val="50000"/>
                </a:schemeClr>
              </a:solidFill>
              <a:latin typeface="Comic Sans MS" pitchFamily="66" charset="0"/>
            </a:rPr>
            <a:t>3. Social</a:t>
          </a:r>
          <a:endParaRPr lang="fr-FR" sz="1800" b="1" dirty="0">
            <a:solidFill>
              <a:schemeClr val="accent6">
                <a:lumMod val="50000"/>
              </a:schemeClr>
            </a:solidFill>
            <a:latin typeface="Comic Sans MS" pitchFamily="66" charset="0"/>
          </a:endParaRPr>
        </a:p>
      </dgm:t>
    </dgm:pt>
    <dgm:pt modelId="{B106AF5F-BE71-42CC-8A38-60100C45EC77}" type="parTrans" cxnId="{96CF1700-351C-4DFC-894F-05C0EFEA145B}">
      <dgm:prSet/>
      <dgm:spPr/>
      <dgm:t>
        <a:bodyPr/>
        <a:lstStyle/>
        <a:p>
          <a:endParaRPr lang="fr-FR"/>
        </a:p>
      </dgm:t>
    </dgm:pt>
    <dgm:pt modelId="{FEBF695B-BD4E-4478-88C9-B7B0EEED78A0}" type="sibTrans" cxnId="{96CF1700-351C-4DFC-894F-05C0EFEA145B}">
      <dgm:prSet/>
      <dgm:spPr/>
      <dgm:t>
        <a:bodyPr/>
        <a:lstStyle/>
        <a:p>
          <a:endParaRPr lang="fr-FR"/>
        </a:p>
      </dgm:t>
    </dgm:pt>
    <dgm:pt modelId="{27A12DCB-ECAB-4494-9988-A76BBA3BF87C}">
      <dgm:prSet phldrT="[Texte]" custT="1"/>
      <dgm:spPr/>
      <dgm:t>
        <a:bodyPr/>
        <a:lstStyle/>
        <a:p>
          <a:r>
            <a:rPr lang="fr-FR" sz="1800" b="1" dirty="0" smtClean="0">
              <a:solidFill>
                <a:srgbClr val="FF0000"/>
              </a:solidFill>
              <a:latin typeface="Comic Sans MS" pitchFamily="66" charset="0"/>
            </a:rPr>
            <a:t>2. </a:t>
          </a:r>
          <a:r>
            <a:rPr lang="fr-FR" sz="1800" b="1" dirty="0" err="1" smtClean="0">
              <a:solidFill>
                <a:srgbClr val="FF0000"/>
              </a:solidFill>
              <a:latin typeface="Comic Sans MS" pitchFamily="66" charset="0"/>
            </a:rPr>
            <a:t>Safety</a:t>
          </a:r>
          <a:endParaRPr lang="fr-FR" sz="1800" b="1" dirty="0">
            <a:solidFill>
              <a:srgbClr val="FF0000"/>
            </a:solidFill>
            <a:latin typeface="Comic Sans MS" pitchFamily="66" charset="0"/>
          </a:endParaRPr>
        </a:p>
      </dgm:t>
    </dgm:pt>
    <dgm:pt modelId="{17BDB616-8FB5-4C33-8382-A656039893D2}" type="parTrans" cxnId="{5979D29E-4239-4A7A-8F4D-65F93E62756E}">
      <dgm:prSet/>
      <dgm:spPr/>
      <dgm:t>
        <a:bodyPr/>
        <a:lstStyle/>
        <a:p>
          <a:endParaRPr lang="fr-FR"/>
        </a:p>
      </dgm:t>
    </dgm:pt>
    <dgm:pt modelId="{40A74FAB-0069-414A-B0C9-A9242A41600E}" type="sibTrans" cxnId="{5979D29E-4239-4A7A-8F4D-65F93E62756E}">
      <dgm:prSet/>
      <dgm:spPr/>
      <dgm:t>
        <a:bodyPr/>
        <a:lstStyle/>
        <a:p>
          <a:endParaRPr lang="fr-FR"/>
        </a:p>
      </dgm:t>
    </dgm:pt>
    <dgm:pt modelId="{76816841-DDAE-4551-A481-B8B7B511516D}">
      <dgm:prSet phldrT="[Texte]" custT="1"/>
      <dgm:spPr/>
      <dgm:t>
        <a:bodyPr/>
        <a:lstStyle/>
        <a:p>
          <a:r>
            <a:rPr lang="fr-FR" sz="1800" b="1" dirty="0" smtClean="0">
              <a:solidFill>
                <a:srgbClr val="FF0000"/>
              </a:solidFill>
              <a:latin typeface="Comic Sans MS" pitchFamily="66" charset="0"/>
            </a:rPr>
            <a:t>1. </a:t>
          </a:r>
          <a:r>
            <a:rPr lang="fr-FR" sz="1800" b="1" dirty="0" err="1" smtClean="0">
              <a:solidFill>
                <a:srgbClr val="FF0000"/>
              </a:solidFill>
              <a:latin typeface="Comic Sans MS" pitchFamily="66" charset="0"/>
            </a:rPr>
            <a:t>Physiological</a:t>
          </a:r>
          <a:endParaRPr lang="fr-FR" sz="1800" b="1" dirty="0">
            <a:solidFill>
              <a:srgbClr val="FF0000"/>
            </a:solidFill>
            <a:latin typeface="Comic Sans MS" pitchFamily="66" charset="0"/>
          </a:endParaRPr>
        </a:p>
      </dgm:t>
    </dgm:pt>
    <dgm:pt modelId="{63B5F5B8-F6A2-48AD-8F89-83B038E32134}" type="parTrans" cxnId="{FA7B7823-6572-47DD-8118-684FBAF3840C}">
      <dgm:prSet/>
      <dgm:spPr/>
      <dgm:t>
        <a:bodyPr/>
        <a:lstStyle/>
        <a:p>
          <a:endParaRPr lang="fr-FR"/>
        </a:p>
      </dgm:t>
    </dgm:pt>
    <dgm:pt modelId="{2F07B3B8-7DE9-4A4F-94BC-D53008D6E83A}" type="sibTrans" cxnId="{FA7B7823-6572-47DD-8118-684FBAF3840C}">
      <dgm:prSet/>
      <dgm:spPr/>
      <dgm:t>
        <a:bodyPr/>
        <a:lstStyle/>
        <a:p>
          <a:endParaRPr lang="fr-FR"/>
        </a:p>
      </dgm:t>
    </dgm:pt>
    <dgm:pt modelId="{74BD9F85-AE3A-4B13-A953-5A23A1E35CE1}">
      <dgm:prSet custT="1"/>
      <dgm:spPr/>
      <dgm:t>
        <a:bodyPr/>
        <a:lstStyle/>
        <a:p>
          <a:r>
            <a:rPr lang="fr-FR" sz="1800" b="1" dirty="0" smtClean="0">
              <a:solidFill>
                <a:schemeClr val="accent6">
                  <a:lumMod val="50000"/>
                </a:schemeClr>
              </a:solidFill>
              <a:latin typeface="Comic Sans MS" pitchFamily="66" charset="0"/>
            </a:rPr>
            <a:t>4. </a:t>
          </a:r>
          <a:r>
            <a:rPr lang="fr-FR" sz="1800" b="1" dirty="0" err="1" smtClean="0">
              <a:solidFill>
                <a:schemeClr val="accent6">
                  <a:lumMod val="50000"/>
                </a:schemeClr>
              </a:solidFill>
              <a:latin typeface="Comic Sans MS" pitchFamily="66" charset="0"/>
            </a:rPr>
            <a:t>Esteem</a:t>
          </a:r>
          <a:endParaRPr lang="fr-FR" sz="1800" b="1" dirty="0">
            <a:solidFill>
              <a:schemeClr val="accent6">
                <a:lumMod val="50000"/>
              </a:schemeClr>
            </a:solidFill>
            <a:latin typeface="Comic Sans MS" pitchFamily="66" charset="0"/>
          </a:endParaRPr>
        </a:p>
      </dgm:t>
    </dgm:pt>
    <dgm:pt modelId="{4E61B315-8042-4DC7-8B6A-958248EB402D}" type="parTrans" cxnId="{32F012CB-9F76-4F4F-AB88-BBA4BAFB5E2C}">
      <dgm:prSet/>
      <dgm:spPr/>
      <dgm:t>
        <a:bodyPr/>
        <a:lstStyle/>
        <a:p>
          <a:endParaRPr lang="fr-FR"/>
        </a:p>
      </dgm:t>
    </dgm:pt>
    <dgm:pt modelId="{869A1679-FED0-41E6-88CB-4BED76903B1B}" type="sibTrans" cxnId="{32F012CB-9F76-4F4F-AB88-BBA4BAFB5E2C}">
      <dgm:prSet/>
      <dgm:spPr/>
      <dgm:t>
        <a:bodyPr/>
        <a:lstStyle/>
        <a:p>
          <a:endParaRPr lang="fr-FR"/>
        </a:p>
      </dgm:t>
    </dgm:pt>
    <dgm:pt modelId="{52D27BBD-8DE7-4352-8828-14C231978203}" type="pres">
      <dgm:prSet presAssocID="{20593468-D937-47E0-8947-D9DAE6A4B197}" presName="compositeShape" presStyleCnt="0">
        <dgm:presLayoutVars>
          <dgm:dir/>
          <dgm:resizeHandles/>
        </dgm:presLayoutVars>
      </dgm:prSet>
      <dgm:spPr/>
    </dgm:pt>
    <dgm:pt modelId="{8BCA7321-A305-4D59-ABA6-51EA843E20EF}" type="pres">
      <dgm:prSet presAssocID="{20593468-D937-47E0-8947-D9DAE6A4B197}" presName="pyramid" presStyleLbl="node1" presStyleIdx="0" presStyleCnt="1" custLinFactNeighborX="15112" custLinFactNeighborY="59609"/>
      <dgm:spPr/>
    </dgm:pt>
    <dgm:pt modelId="{0DE4464B-7356-4790-AC16-B1ACB6E9C6D8}" type="pres">
      <dgm:prSet presAssocID="{20593468-D937-47E0-8947-D9DAE6A4B197}" presName="theList" presStyleCnt="0"/>
      <dgm:spPr/>
    </dgm:pt>
    <dgm:pt modelId="{638157AB-CEDF-4790-A9DD-95C2D687DFB6}" type="pres">
      <dgm:prSet presAssocID="{E00280CB-0B30-4B91-8B7D-E53DA8865997}" presName="aNode" presStyleLbl="fgAcc1" presStyleIdx="0" presStyleCnt="5">
        <dgm:presLayoutVars>
          <dgm:bulletEnabled val="1"/>
        </dgm:presLayoutVars>
      </dgm:prSet>
      <dgm:spPr/>
      <dgm:t>
        <a:bodyPr/>
        <a:lstStyle/>
        <a:p>
          <a:endParaRPr lang="fr-FR"/>
        </a:p>
      </dgm:t>
    </dgm:pt>
    <dgm:pt modelId="{0123DE51-0908-4B9A-AFDF-F94F18BA61D9}" type="pres">
      <dgm:prSet presAssocID="{E00280CB-0B30-4B91-8B7D-E53DA8865997}" presName="aSpace" presStyleCnt="0"/>
      <dgm:spPr/>
    </dgm:pt>
    <dgm:pt modelId="{F917C517-1C05-4ABD-944F-F54B261045E8}" type="pres">
      <dgm:prSet presAssocID="{74BD9F85-AE3A-4B13-A953-5A23A1E35CE1}" presName="aNode" presStyleLbl="fgAcc1" presStyleIdx="1" presStyleCnt="5">
        <dgm:presLayoutVars>
          <dgm:bulletEnabled val="1"/>
        </dgm:presLayoutVars>
      </dgm:prSet>
      <dgm:spPr/>
      <dgm:t>
        <a:bodyPr/>
        <a:lstStyle/>
        <a:p>
          <a:endParaRPr lang="fr-FR"/>
        </a:p>
      </dgm:t>
    </dgm:pt>
    <dgm:pt modelId="{82AD0B26-2E1D-47F3-AA70-DE11AD1FEDCA}" type="pres">
      <dgm:prSet presAssocID="{74BD9F85-AE3A-4B13-A953-5A23A1E35CE1}" presName="aSpace" presStyleCnt="0"/>
      <dgm:spPr/>
    </dgm:pt>
    <dgm:pt modelId="{2436B47A-E521-434B-8A38-0BF0CDB9C60F}" type="pres">
      <dgm:prSet presAssocID="{9AF5086B-B4D1-49E7-8622-5803C523ED84}" presName="aNode" presStyleLbl="fgAcc1" presStyleIdx="2" presStyleCnt="5">
        <dgm:presLayoutVars>
          <dgm:bulletEnabled val="1"/>
        </dgm:presLayoutVars>
      </dgm:prSet>
      <dgm:spPr/>
      <dgm:t>
        <a:bodyPr/>
        <a:lstStyle/>
        <a:p>
          <a:endParaRPr lang="fr-FR"/>
        </a:p>
      </dgm:t>
    </dgm:pt>
    <dgm:pt modelId="{8D2BFDD5-0F48-4DFD-B5C7-71B191776974}" type="pres">
      <dgm:prSet presAssocID="{9AF5086B-B4D1-49E7-8622-5803C523ED84}" presName="aSpace" presStyleCnt="0"/>
      <dgm:spPr/>
    </dgm:pt>
    <dgm:pt modelId="{F079E063-DDF5-4239-93B8-4993E5CC7743}" type="pres">
      <dgm:prSet presAssocID="{27A12DCB-ECAB-4494-9988-A76BBA3BF87C}" presName="aNode" presStyleLbl="fgAcc1" presStyleIdx="3" presStyleCnt="5">
        <dgm:presLayoutVars>
          <dgm:bulletEnabled val="1"/>
        </dgm:presLayoutVars>
      </dgm:prSet>
      <dgm:spPr/>
      <dgm:t>
        <a:bodyPr/>
        <a:lstStyle/>
        <a:p>
          <a:endParaRPr lang="fr-FR"/>
        </a:p>
      </dgm:t>
    </dgm:pt>
    <dgm:pt modelId="{BD501FCC-D7AC-4B8E-ADD3-C6834B3E3F1E}" type="pres">
      <dgm:prSet presAssocID="{27A12DCB-ECAB-4494-9988-A76BBA3BF87C}" presName="aSpace" presStyleCnt="0"/>
      <dgm:spPr/>
    </dgm:pt>
    <dgm:pt modelId="{AEB7593A-EBE7-466D-A508-D87817FBC1C7}" type="pres">
      <dgm:prSet presAssocID="{76816841-DDAE-4551-A481-B8B7B511516D}" presName="aNode" presStyleLbl="fgAcc1" presStyleIdx="4" presStyleCnt="5">
        <dgm:presLayoutVars>
          <dgm:bulletEnabled val="1"/>
        </dgm:presLayoutVars>
      </dgm:prSet>
      <dgm:spPr/>
      <dgm:t>
        <a:bodyPr/>
        <a:lstStyle/>
        <a:p>
          <a:endParaRPr lang="fr-FR"/>
        </a:p>
      </dgm:t>
    </dgm:pt>
    <dgm:pt modelId="{15243525-4B8B-4100-A2D5-C7B58B1B7E10}" type="pres">
      <dgm:prSet presAssocID="{76816841-DDAE-4551-A481-B8B7B511516D}" presName="aSpace" presStyleCnt="0"/>
      <dgm:spPr/>
    </dgm:pt>
  </dgm:ptLst>
  <dgm:cxnLst>
    <dgm:cxn modelId="{FA7B7823-6572-47DD-8118-684FBAF3840C}" srcId="{20593468-D937-47E0-8947-D9DAE6A4B197}" destId="{76816841-DDAE-4551-A481-B8B7B511516D}" srcOrd="4" destOrd="0" parTransId="{63B5F5B8-F6A2-48AD-8F89-83B038E32134}" sibTransId="{2F07B3B8-7DE9-4A4F-94BC-D53008D6E83A}"/>
    <dgm:cxn modelId="{DB6F3E17-AD3F-4874-B58F-0B3FEE01B68B}" type="presOf" srcId="{27A12DCB-ECAB-4494-9988-A76BBA3BF87C}" destId="{F079E063-DDF5-4239-93B8-4993E5CC7743}" srcOrd="0" destOrd="0" presId="urn:microsoft.com/office/officeart/2005/8/layout/pyramid2"/>
    <dgm:cxn modelId="{96CF1700-351C-4DFC-894F-05C0EFEA145B}" srcId="{20593468-D937-47E0-8947-D9DAE6A4B197}" destId="{9AF5086B-B4D1-49E7-8622-5803C523ED84}" srcOrd="2" destOrd="0" parTransId="{B106AF5F-BE71-42CC-8A38-60100C45EC77}" sibTransId="{FEBF695B-BD4E-4478-88C9-B7B0EEED78A0}"/>
    <dgm:cxn modelId="{BEC0A36A-6322-4A10-A2BA-D759737EC295}" type="presOf" srcId="{E00280CB-0B30-4B91-8B7D-E53DA8865997}" destId="{638157AB-CEDF-4790-A9DD-95C2D687DFB6}" srcOrd="0" destOrd="0" presId="urn:microsoft.com/office/officeart/2005/8/layout/pyramid2"/>
    <dgm:cxn modelId="{B7EDD668-83E3-46E2-8AB8-76135AD6E098}" type="presOf" srcId="{76816841-DDAE-4551-A481-B8B7B511516D}" destId="{AEB7593A-EBE7-466D-A508-D87817FBC1C7}" srcOrd="0" destOrd="0" presId="urn:microsoft.com/office/officeart/2005/8/layout/pyramid2"/>
    <dgm:cxn modelId="{303D4CB8-11BD-4079-8B22-426B732A89AF}" srcId="{20593468-D937-47E0-8947-D9DAE6A4B197}" destId="{E00280CB-0B30-4B91-8B7D-E53DA8865997}" srcOrd="0" destOrd="0" parTransId="{C1DB51ED-DA5B-4A8D-A7F7-03E7ECB8491A}" sibTransId="{71F0336D-2F7F-4951-97A7-1BFCE6C73FB3}"/>
    <dgm:cxn modelId="{9D08CE19-B86B-42BA-83E2-0AED2A03DD1B}" type="presOf" srcId="{9AF5086B-B4D1-49E7-8622-5803C523ED84}" destId="{2436B47A-E521-434B-8A38-0BF0CDB9C60F}" srcOrd="0" destOrd="0" presId="urn:microsoft.com/office/officeart/2005/8/layout/pyramid2"/>
    <dgm:cxn modelId="{5979D29E-4239-4A7A-8F4D-65F93E62756E}" srcId="{20593468-D937-47E0-8947-D9DAE6A4B197}" destId="{27A12DCB-ECAB-4494-9988-A76BBA3BF87C}" srcOrd="3" destOrd="0" parTransId="{17BDB616-8FB5-4C33-8382-A656039893D2}" sibTransId="{40A74FAB-0069-414A-B0C9-A9242A41600E}"/>
    <dgm:cxn modelId="{70914A9A-EA05-4787-8678-51E1B9605CEC}" type="presOf" srcId="{20593468-D937-47E0-8947-D9DAE6A4B197}" destId="{52D27BBD-8DE7-4352-8828-14C231978203}" srcOrd="0" destOrd="0" presId="urn:microsoft.com/office/officeart/2005/8/layout/pyramid2"/>
    <dgm:cxn modelId="{6E8265D5-4A55-4DA9-88E8-7AEF7145BEAB}" type="presOf" srcId="{74BD9F85-AE3A-4B13-A953-5A23A1E35CE1}" destId="{F917C517-1C05-4ABD-944F-F54B261045E8}" srcOrd="0" destOrd="0" presId="urn:microsoft.com/office/officeart/2005/8/layout/pyramid2"/>
    <dgm:cxn modelId="{32F012CB-9F76-4F4F-AB88-BBA4BAFB5E2C}" srcId="{20593468-D937-47E0-8947-D9DAE6A4B197}" destId="{74BD9F85-AE3A-4B13-A953-5A23A1E35CE1}" srcOrd="1" destOrd="0" parTransId="{4E61B315-8042-4DC7-8B6A-958248EB402D}" sibTransId="{869A1679-FED0-41E6-88CB-4BED76903B1B}"/>
    <dgm:cxn modelId="{4573181C-C745-4A7C-B98D-E9F2DCDC0EC7}" type="presParOf" srcId="{52D27BBD-8DE7-4352-8828-14C231978203}" destId="{8BCA7321-A305-4D59-ABA6-51EA843E20EF}" srcOrd="0" destOrd="0" presId="urn:microsoft.com/office/officeart/2005/8/layout/pyramid2"/>
    <dgm:cxn modelId="{0365CACD-A932-401F-8485-AE020AB812B5}" type="presParOf" srcId="{52D27BBD-8DE7-4352-8828-14C231978203}" destId="{0DE4464B-7356-4790-AC16-B1ACB6E9C6D8}" srcOrd="1" destOrd="0" presId="urn:microsoft.com/office/officeart/2005/8/layout/pyramid2"/>
    <dgm:cxn modelId="{7DAEAF69-E5AD-4DC6-9297-3F825485D7EA}" type="presParOf" srcId="{0DE4464B-7356-4790-AC16-B1ACB6E9C6D8}" destId="{638157AB-CEDF-4790-A9DD-95C2D687DFB6}" srcOrd="0" destOrd="0" presId="urn:microsoft.com/office/officeart/2005/8/layout/pyramid2"/>
    <dgm:cxn modelId="{80C305A9-4A3C-4A8A-85A0-579748793364}" type="presParOf" srcId="{0DE4464B-7356-4790-AC16-B1ACB6E9C6D8}" destId="{0123DE51-0908-4B9A-AFDF-F94F18BA61D9}" srcOrd="1" destOrd="0" presId="urn:microsoft.com/office/officeart/2005/8/layout/pyramid2"/>
    <dgm:cxn modelId="{1394E1BC-F824-4499-8295-A8E4B877F2FA}" type="presParOf" srcId="{0DE4464B-7356-4790-AC16-B1ACB6E9C6D8}" destId="{F917C517-1C05-4ABD-944F-F54B261045E8}" srcOrd="2" destOrd="0" presId="urn:microsoft.com/office/officeart/2005/8/layout/pyramid2"/>
    <dgm:cxn modelId="{B27E9B86-20C5-42B3-AA02-7C6201423B37}" type="presParOf" srcId="{0DE4464B-7356-4790-AC16-B1ACB6E9C6D8}" destId="{82AD0B26-2E1D-47F3-AA70-DE11AD1FEDCA}" srcOrd="3" destOrd="0" presId="urn:microsoft.com/office/officeart/2005/8/layout/pyramid2"/>
    <dgm:cxn modelId="{2E4E016C-4FC0-4952-88CE-E2DB1A26B92A}" type="presParOf" srcId="{0DE4464B-7356-4790-AC16-B1ACB6E9C6D8}" destId="{2436B47A-E521-434B-8A38-0BF0CDB9C60F}" srcOrd="4" destOrd="0" presId="urn:microsoft.com/office/officeart/2005/8/layout/pyramid2"/>
    <dgm:cxn modelId="{0D6B7315-9D43-4518-AE49-E12F36AB2A4E}" type="presParOf" srcId="{0DE4464B-7356-4790-AC16-B1ACB6E9C6D8}" destId="{8D2BFDD5-0F48-4DFD-B5C7-71B191776974}" srcOrd="5" destOrd="0" presId="urn:microsoft.com/office/officeart/2005/8/layout/pyramid2"/>
    <dgm:cxn modelId="{FEF6C186-DB29-4F51-B53F-5F45EC2B6111}" type="presParOf" srcId="{0DE4464B-7356-4790-AC16-B1ACB6E9C6D8}" destId="{F079E063-DDF5-4239-93B8-4993E5CC7743}" srcOrd="6" destOrd="0" presId="urn:microsoft.com/office/officeart/2005/8/layout/pyramid2"/>
    <dgm:cxn modelId="{A239BB4A-2268-469B-9FFA-572C16D8CFF2}" type="presParOf" srcId="{0DE4464B-7356-4790-AC16-B1ACB6E9C6D8}" destId="{BD501FCC-D7AC-4B8E-ADD3-C6834B3E3F1E}" srcOrd="7" destOrd="0" presId="urn:microsoft.com/office/officeart/2005/8/layout/pyramid2"/>
    <dgm:cxn modelId="{648A3A1B-EF72-4F31-8642-53859E43A6B6}" type="presParOf" srcId="{0DE4464B-7356-4790-AC16-B1ACB6E9C6D8}" destId="{AEB7593A-EBE7-466D-A508-D87817FBC1C7}" srcOrd="8" destOrd="0" presId="urn:microsoft.com/office/officeart/2005/8/layout/pyramid2"/>
    <dgm:cxn modelId="{B2BF375E-A3EA-402C-8BB5-4F8FAD628736}" type="presParOf" srcId="{0DE4464B-7356-4790-AC16-B1ACB6E9C6D8}" destId="{15243525-4B8B-4100-A2D5-C7B58B1B7E10}" srcOrd="9" destOrd="0" presId="urn:microsoft.com/office/officeart/2005/8/layout/pyramid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5B17846F-82FE-41A9-9841-5F8DFA577D34}" type="datetimeFigureOut">
              <a:rPr lang="en-GB" smtClean="0"/>
              <a:t>26/05/2025</a:t>
            </a:fld>
            <a:endParaRPr lang="en-GB"/>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6" name="Espace réservé du pied de page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46A6DF18-C4CF-46B8-AB69-CFC4F6EB9EBB}" type="slidenum">
              <a:rPr lang="en-GB" smtClean="0"/>
              <a:t>‹N°›</a:t>
            </a:fld>
            <a:endParaRPr lang="en-GB"/>
          </a:p>
        </p:txBody>
      </p:sp>
    </p:spTree>
    <p:extLst>
      <p:ext uri="{BB962C8B-B14F-4D97-AF65-F5344CB8AC3E}">
        <p14:creationId xmlns:p14="http://schemas.microsoft.com/office/powerpoint/2010/main" val="20925294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en-GB"/>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GB"/>
          </a:p>
        </p:txBody>
      </p:sp>
      <p:sp>
        <p:nvSpPr>
          <p:cNvPr id="4" name="Espace réservé de la date 3"/>
          <p:cNvSpPr>
            <a:spLocks noGrp="1"/>
          </p:cNvSpPr>
          <p:nvPr>
            <p:ph type="dt" sz="half" idx="10"/>
          </p:nvPr>
        </p:nvSpPr>
        <p:spPr/>
        <p:txBody>
          <a:bodyPr/>
          <a:lstStyle/>
          <a:p>
            <a:fld id="{C87A50BE-83F4-4685-9C84-7447797633F9}" type="datetimeFigureOut">
              <a:rPr lang="en-GB" smtClean="0"/>
              <a:t>26/05/2025</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2F6115A3-42D2-40D0-84B0-7861C61CC328}" type="slidenum">
              <a:rPr lang="en-GB" smtClean="0"/>
              <a:t>‹N°›</a:t>
            </a:fld>
            <a:endParaRPr lang="en-GB"/>
          </a:p>
        </p:txBody>
      </p:sp>
    </p:spTree>
    <p:extLst>
      <p:ext uri="{BB962C8B-B14F-4D97-AF65-F5344CB8AC3E}">
        <p14:creationId xmlns:p14="http://schemas.microsoft.com/office/powerpoint/2010/main" val="8005407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e la date 3"/>
          <p:cNvSpPr>
            <a:spLocks noGrp="1"/>
          </p:cNvSpPr>
          <p:nvPr>
            <p:ph type="dt" sz="half" idx="10"/>
          </p:nvPr>
        </p:nvSpPr>
        <p:spPr/>
        <p:txBody>
          <a:bodyPr/>
          <a:lstStyle/>
          <a:p>
            <a:fld id="{C87A50BE-83F4-4685-9C84-7447797633F9}" type="datetimeFigureOut">
              <a:rPr lang="en-GB" smtClean="0"/>
              <a:t>26/05/2025</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2F6115A3-42D2-40D0-84B0-7861C61CC328}" type="slidenum">
              <a:rPr lang="en-GB" smtClean="0"/>
              <a:t>‹N°›</a:t>
            </a:fld>
            <a:endParaRPr lang="en-GB"/>
          </a:p>
        </p:txBody>
      </p:sp>
    </p:spTree>
    <p:extLst>
      <p:ext uri="{BB962C8B-B14F-4D97-AF65-F5344CB8AC3E}">
        <p14:creationId xmlns:p14="http://schemas.microsoft.com/office/powerpoint/2010/main" val="10319440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en-GB"/>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e la date 3"/>
          <p:cNvSpPr>
            <a:spLocks noGrp="1"/>
          </p:cNvSpPr>
          <p:nvPr>
            <p:ph type="dt" sz="half" idx="10"/>
          </p:nvPr>
        </p:nvSpPr>
        <p:spPr/>
        <p:txBody>
          <a:bodyPr/>
          <a:lstStyle/>
          <a:p>
            <a:fld id="{C87A50BE-83F4-4685-9C84-7447797633F9}" type="datetimeFigureOut">
              <a:rPr lang="en-GB" smtClean="0"/>
              <a:t>26/05/2025</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2F6115A3-42D2-40D0-84B0-7861C61CC328}" type="slidenum">
              <a:rPr lang="en-GB" smtClean="0"/>
              <a:t>‹N°›</a:t>
            </a:fld>
            <a:endParaRPr lang="en-GB"/>
          </a:p>
        </p:txBody>
      </p:sp>
    </p:spTree>
    <p:extLst>
      <p:ext uri="{BB962C8B-B14F-4D97-AF65-F5344CB8AC3E}">
        <p14:creationId xmlns:p14="http://schemas.microsoft.com/office/powerpoint/2010/main" val="312558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e la date 3"/>
          <p:cNvSpPr>
            <a:spLocks noGrp="1"/>
          </p:cNvSpPr>
          <p:nvPr>
            <p:ph type="dt" sz="half" idx="10"/>
          </p:nvPr>
        </p:nvSpPr>
        <p:spPr/>
        <p:txBody>
          <a:bodyPr/>
          <a:lstStyle/>
          <a:p>
            <a:fld id="{C87A50BE-83F4-4685-9C84-7447797633F9}" type="datetimeFigureOut">
              <a:rPr lang="en-GB" smtClean="0"/>
              <a:t>26/05/2025</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2F6115A3-42D2-40D0-84B0-7861C61CC328}" type="slidenum">
              <a:rPr lang="en-GB" smtClean="0"/>
              <a:t>‹N°›</a:t>
            </a:fld>
            <a:endParaRPr lang="en-GB"/>
          </a:p>
        </p:txBody>
      </p:sp>
    </p:spTree>
    <p:extLst>
      <p:ext uri="{BB962C8B-B14F-4D97-AF65-F5344CB8AC3E}">
        <p14:creationId xmlns:p14="http://schemas.microsoft.com/office/powerpoint/2010/main" val="7580541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en-GB"/>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C87A50BE-83F4-4685-9C84-7447797633F9}" type="datetimeFigureOut">
              <a:rPr lang="en-GB" smtClean="0"/>
              <a:t>26/05/2025</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2F6115A3-42D2-40D0-84B0-7861C61CC328}" type="slidenum">
              <a:rPr lang="en-GB" smtClean="0"/>
              <a:t>‹N°›</a:t>
            </a:fld>
            <a:endParaRPr lang="en-GB"/>
          </a:p>
        </p:txBody>
      </p:sp>
    </p:spTree>
    <p:extLst>
      <p:ext uri="{BB962C8B-B14F-4D97-AF65-F5344CB8AC3E}">
        <p14:creationId xmlns:p14="http://schemas.microsoft.com/office/powerpoint/2010/main" val="3730805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e la date 4"/>
          <p:cNvSpPr>
            <a:spLocks noGrp="1"/>
          </p:cNvSpPr>
          <p:nvPr>
            <p:ph type="dt" sz="half" idx="10"/>
          </p:nvPr>
        </p:nvSpPr>
        <p:spPr/>
        <p:txBody>
          <a:bodyPr/>
          <a:lstStyle/>
          <a:p>
            <a:fld id="{C87A50BE-83F4-4685-9C84-7447797633F9}" type="datetimeFigureOut">
              <a:rPr lang="en-GB" smtClean="0"/>
              <a:t>26/05/2025</a:t>
            </a:fld>
            <a:endParaRPr lang="en-GB"/>
          </a:p>
        </p:txBody>
      </p:sp>
      <p:sp>
        <p:nvSpPr>
          <p:cNvPr id="6" name="Espace réservé du pied de page 5"/>
          <p:cNvSpPr>
            <a:spLocks noGrp="1"/>
          </p:cNvSpPr>
          <p:nvPr>
            <p:ph type="ftr" sz="quarter" idx="11"/>
          </p:nvPr>
        </p:nvSpPr>
        <p:spPr/>
        <p:txBody>
          <a:bodyPr/>
          <a:lstStyle/>
          <a:p>
            <a:endParaRPr lang="en-GB"/>
          </a:p>
        </p:txBody>
      </p:sp>
      <p:sp>
        <p:nvSpPr>
          <p:cNvPr id="7" name="Espace réservé du numéro de diapositive 6"/>
          <p:cNvSpPr>
            <a:spLocks noGrp="1"/>
          </p:cNvSpPr>
          <p:nvPr>
            <p:ph type="sldNum" sz="quarter" idx="12"/>
          </p:nvPr>
        </p:nvSpPr>
        <p:spPr/>
        <p:txBody>
          <a:bodyPr/>
          <a:lstStyle/>
          <a:p>
            <a:fld id="{2F6115A3-42D2-40D0-84B0-7861C61CC328}" type="slidenum">
              <a:rPr lang="en-GB" smtClean="0"/>
              <a:t>‹N°›</a:t>
            </a:fld>
            <a:endParaRPr lang="en-GB"/>
          </a:p>
        </p:txBody>
      </p:sp>
    </p:spTree>
    <p:extLst>
      <p:ext uri="{BB962C8B-B14F-4D97-AF65-F5344CB8AC3E}">
        <p14:creationId xmlns:p14="http://schemas.microsoft.com/office/powerpoint/2010/main" val="2973361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en-GB"/>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7" name="Espace réservé de la date 6"/>
          <p:cNvSpPr>
            <a:spLocks noGrp="1"/>
          </p:cNvSpPr>
          <p:nvPr>
            <p:ph type="dt" sz="half" idx="10"/>
          </p:nvPr>
        </p:nvSpPr>
        <p:spPr/>
        <p:txBody>
          <a:bodyPr/>
          <a:lstStyle/>
          <a:p>
            <a:fld id="{C87A50BE-83F4-4685-9C84-7447797633F9}" type="datetimeFigureOut">
              <a:rPr lang="en-GB" smtClean="0"/>
              <a:t>26/05/2025</a:t>
            </a:fld>
            <a:endParaRPr lang="en-GB"/>
          </a:p>
        </p:txBody>
      </p:sp>
      <p:sp>
        <p:nvSpPr>
          <p:cNvPr id="8" name="Espace réservé du pied de page 7"/>
          <p:cNvSpPr>
            <a:spLocks noGrp="1"/>
          </p:cNvSpPr>
          <p:nvPr>
            <p:ph type="ftr" sz="quarter" idx="11"/>
          </p:nvPr>
        </p:nvSpPr>
        <p:spPr/>
        <p:txBody>
          <a:bodyPr/>
          <a:lstStyle/>
          <a:p>
            <a:endParaRPr lang="en-GB"/>
          </a:p>
        </p:txBody>
      </p:sp>
      <p:sp>
        <p:nvSpPr>
          <p:cNvPr id="9" name="Espace réservé du numéro de diapositive 8"/>
          <p:cNvSpPr>
            <a:spLocks noGrp="1"/>
          </p:cNvSpPr>
          <p:nvPr>
            <p:ph type="sldNum" sz="quarter" idx="12"/>
          </p:nvPr>
        </p:nvSpPr>
        <p:spPr/>
        <p:txBody>
          <a:bodyPr/>
          <a:lstStyle/>
          <a:p>
            <a:fld id="{2F6115A3-42D2-40D0-84B0-7861C61CC328}" type="slidenum">
              <a:rPr lang="en-GB" smtClean="0"/>
              <a:t>‹N°›</a:t>
            </a:fld>
            <a:endParaRPr lang="en-GB"/>
          </a:p>
        </p:txBody>
      </p:sp>
    </p:spTree>
    <p:extLst>
      <p:ext uri="{BB962C8B-B14F-4D97-AF65-F5344CB8AC3E}">
        <p14:creationId xmlns:p14="http://schemas.microsoft.com/office/powerpoint/2010/main" val="2749646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en-GB"/>
          </a:p>
        </p:txBody>
      </p:sp>
      <p:sp>
        <p:nvSpPr>
          <p:cNvPr id="3" name="Espace réservé de la date 2"/>
          <p:cNvSpPr>
            <a:spLocks noGrp="1"/>
          </p:cNvSpPr>
          <p:nvPr>
            <p:ph type="dt" sz="half" idx="10"/>
          </p:nvPr>
        </p:nvSpPr>
        <p:spPr/>
        <p:txBody>
          <a:bodyPr/>
          <a:lstStyle/>
          <a:p>
            <a:fld id="{C87A50BE-83F4-4685-9C84-7447797633F9}" type="datetimeFigureOut">
              <a:rPr lang="en-GB" smtClean="0"/>
              <a:t>26/05/2025</a:t>
            </a:fld>
            <a:endParaRPr lang="en-GB"/>
          </a:p>
        </p:txBody>
      </p:sp>
      <p:sp>
        <p:nvSpPr>
          <p:cNvPr id="4" name="Espace réservé du pied de page 3"/>
          <p:cNvSpPr>
            <a:spLocks noGrp="1"/>
          </p:cNvSpPr>
          <p:nvPr>
            <p:ph type="ftr" sz="quarter" idx="11"/>
          </p:nvPr>
        </p:nvSpPr>
        <p:spPr/>
        <p:txBody>
          <a:bodyPr/>
          <a:lstStyle/>
          <a:p>
            <a:endParaRPr lang="en-GB"/>
          </a:p>
        </p:txBody>
      </p:sp>
      <p:sp>
        <p:nvSpPr>
          <p:cNvPr id="5" name="Espace réservé du numéro de diapositive 4"/>
          <p:cNvSpPr>
            <a:spLocks noGrp="1"/>
          </p:cNvSpPr>
          <p:nvPr>
            <p:ph type="sldNum" sz="quarter" idx="12"/>
          </p:nvPr>
        </p:nvSpPr>
        <p:spPr/>
        <p:txBody>
          <a:bodyPr/>
          <a:lstStyle/>
          <a:p>
            <a:fld id="{2F6115A3-42D2-40D0-84B0-7861C61CC328}" type="slidenum">
              <a:rPr lang="en-GB" smtClean="0"/>
              <a:t>‹N°›</a:t>
            </a:fld>
            <a:endParaRPr lang="en-GB"/>
          </a:p>
        </p:txBody>
      </p:sp>
    </p:spTree>
    <p:extLst>
      <p:ext uri="{BB962C8B-B14F-4D97-AF65-F5344CB8AC3E}">
        <p14:creationId xmlns:p14="http://schemas.microsoft.com/office/powerpoint/2010/main" val="4010614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C87A50BE-83F4-4685-9C84-7447797633F9}" type="datetimeFigureOut">
              <a:rPr lang="en-GB" smtClean="0"/>
              <a:t>26/05/2025</a:t>
            </a:fld>
            <a:endParaRPr lang="en-GB"/>
          </a:p>
        </p:txBody>
      </p:sp>
      <p:sp>
        <p:nvSpPr>
          <p:cNvPr id="3" name="Espace réservé du pied de page 2"/>
          <p:cNvSpPr>
            <a:spLocks noGrp="1"/>
          </p:cNvSpPr>
          <p:nvPr>
            <p:ph type="ftr" sz="quarter" idx="11"/>
          </p:nvPr>
        </p:nvSpPr>
        <p:spPr/>
        <p:txBody>
          <a:bodyPr/>
          <a:lstStyle/>
          <a:p>
            <a:endParaRPr lang="en-GB"/>
          </a:p>
        </p:txBody>
      </p:sp>
      <p:sp>
        <p:nvSpPr>
          <p:cNvPr id="4" name="Espace réservé du numéro de diapositive 3"/>
          <p:cNvSpPr>
            <a:spLocks noGrp="1"/>
          </p:cNvSpPr>
          <p:nvPr>
            <p:ph type="sldNum" sz="quarter" idx="12"/>
          </p:nvPr>
        </p:nvSpPr>
        <p:spPr/>
        <p:txBody>
          <a:bodyPr/>
          <a:lstStyle/>
          <a:p>
            <a:fld id="{2F6115A3-42D2-40D0-84B0-7861C61CC328}" type="slidenum">
              <a:rPr lang="en-GB" smtClean="0"/>
              <a:t>‹N°›</a:t>
            </a:fld>
            <a:endParaRPr lang="en-GB"/>
          </a:p>
        </p:txBody>
      </p:sp>
    </p:spTree>
    <p:extLst>
      <p:ext uri="{BB962C8B-B14F-4D97-AF65-F5344CB8AC3E}">
        <p14:creationId xmlns:p14="http://schemas.microsoft.com/office/powerpoint/2010/main" val="24592214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en-GB"/>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C87A50BE-83F4-4685-9C84-7447797633F9}" type="datetimeFigureOut">
              <a:rPr lang="en-GB" smtClean="0"/>
              <a:t>26/05/2025</a:t>
            </a:fld>
            <a:endParaRPr lang="en-GB"/>
          </a:p>
        </p:txBody>
      </p:sp>
      <p:sp>
        <p:nvSpPr>
          <p:cNvPr id="6" name="Espace réservé du pied de page 5"/>
          <p:cNvSpPr>
            <a:spLocks noGrp="1"/>
          </p:cNvSpPr>
          <p:nvPr>
            <p:ph type="ftr" sz="quarter" idx="11"/>
          </p:nvPr>
        </p:nvSpPr>
        <p:spPr/>
        <p:txBody>
          <a:bodyPr/>
          <a:lstStyle/>
          <a:p>
            <a:endParaRPr lang="en-GB"/>
          </a:p>
        </p:txBody>
      </p:sp>
      <p:sp>
        <p:nvSpPr>
          <p:cNvPr id="7" name="Espace réservé du numéro de diapositive 6"/>
          <p:cNvSpPr>
            <a:spLocks noGrp="1"/>
          </p:cNvSpPr>
          <p:nvPr>
            <p:ph type="sldNum" sz="quarter" idx="12"/>
          </p:nvPr>
        </p:nvSpPr>
        <p:spPr/>
        <p:txBody>
          <a:bodyPr/>
          <a:lstStyle/>
          <a:p>
            <a:fld id="{2F6115A3-42D2-40D0-84B0-7861C61CC328}" type="slidenum">
              <a:rPr lang="en-GB" smtClean="0"/>
              <a:t>‹N°›</a:t>
            </a:fld>
            <a:endParaRPr lang="en-GB"/>
          </a:p>
        </p:txBody>
      </p:sp>
    </p:spTree>
    <p:extLst>
      <p:ext uri="{BB962C8B-B14F-4D97-AF65-F5344CB8AC3E}">
        <p14:creationId xmlns:p14="http://schemas.microsoft.com/office/powerpoint/2010/main" val="16420418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en-GB"/>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C87A50BE-83F4-4685-9C84-7447797633F9}" type="datetimeFigureOut">
              <a:rPr lang="en-GB" smtClean="0"/>
              <a:t>26/05/2025</a:t>
            </a:fld>
            <a:endParaRPr lang="en-GB"/>
          </a:p>
        </p:txBody>
      </p:sp>
      <p:sp>
        <p:nvSpPr>
          <p:cNvPr id="6" name="Espace réservé du pied de page 5"/>
          <p:cNvSpPr>
            <a:spLocks noGrp="1"/>
          </p:cNvSpPr>
          <p:nvPr>
            <p:ph type="ftr" sz="quarter" idx="11"/>
          </p:nvPr>
        </p:nvSpPr>
        <p:spPr/>
        <p:txBody>
          <a:bodyPr/>
          <a:lstStyle/>
          <a:p>
            <a:endParaRPr lang="en-GB"/>
          </a:p>
        </p:txBody>
      </p:sp>
      <p:sp>
        <p:nvSpPr>
          <p:cNvPr id="7" name="Espace réservé du numéro de diapositive 6"/>
          <p:cNvSpPr>
            <a:spLocks noGrp="1"/>
          </p:cNvSpPr>
          <p:nvPr>
            <p:ph type="sldNum" sz="quarter" idx="12"/>
          </p:nvPr>
        </p:nvSpPr>
        <p:spPr/>
        <p:txBody>
          <a:bodyPr/>
          <a:lstStyle/>
          <a:p>
            <a:fld id="{2F6115A3-42D2-40D0-84B0-7861C61CC328}" type="slidenum">
              <a:rPr lang="en-GB" smtClean="0"/>
              <a:t>‹N°›</a:t>
            </a:fld>
            <a:endParaRPr lang="en-GB"/>
          </a:p>
        </p:txBody>
      </p:sp>
    </p:spTree>
    <p:extLst>
      <p:ext uri="{BB962C8B-B14F-4D97-AF65-F5344CB8AC3E}">
        <p14:creationId xmlns:p14="http://schemas.microsoft.com/office/powerpoint/2010/main" val="6413214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en-GB"/>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7A50BE-83F4-4685-9C84-7447797633F9}" type="datetimeFigureOut">
              <a:rPr lang="en-GB" smtClean="0"/>
              <a:t>26/05/2025</a:t>
            </a:fld>
            <a:endParaRPr lang="en-GB"/>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6115A3-42D2-40D0-84B0-7861C61CC328}" type="slidenum">
              <a:rPr lang="en-GB" smtClean="0"/>
              <a:t>‹N°›</a:t>
            </a:fld>
            <a:endParaRPr lang="en-GB"/>
          </a:p>
        </p:txBody>
      </p:sp>
    </p:spTree>
    <p:extLst>
      <p:ext uri="{BB962C8B-B14F-4D97-AF65-F5344CB8AC3E}">
        <p14:creationId xmlns:p14="http://schemas.microsoft.com/office/powerpoint/2010/main" val="40229886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2.jp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8.wmf"/><Relationship Id="rId5" Type="http://schemas.openxmlformats.org/officeDocument/2006/relationships/image" Target="../media/image1.jpeg"/><Relationship Id="rId4" Type="http://schemas.openxmlformats.org/officeDocument/2006/relationships/image" Target="../media/image12.jpg"/></Relationships>
</file>

<file path=ppt/slides/_rels/slide11.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slideLayout" Target="../slideLayouts/slideLayout7.xml"/><Relationship Id="rId7" Type="http://schemas.openxmlformats.org/officeDocument/2006/relationships/diagramColors" Target="../diagrams/colors1.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1.jpeg"/></Relationships>
</file>

<file path=ppt/slides/_rels/slide12.xml.rels><?xml version="1.0" encoding="UTF-8" standalone="yes"?>
<Relationships xmlns="http://schemas.openxmlformats.org/package/2006/relationships"><Relationship Id="rId3" Type="http://schemas.openxmlformats.org/officeDocument/2006/relationships/tags" Target="../tags/tag26.xml"/><Relationship Id="rId7" Type="http://schemas.openxmlformats.org/officeDocument/2006/relationships/image" Target="../media/image13.jpg"/><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image" Target="../media/image1.jpeg"/><Relationship Id="rId5" Type="http://schemas.openxmlformats.org/officeDocument/2006/relationships/slideLayout" Target="../slideLayouts/slideLayout7.xml"/><Relationship Id="rId4" Type="http://schemas.openxmlformats.org/officeDocument/2006/relationships/tags" Target="../tags/tag27.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9.xml"/><Relationship Id="rId1" Type="http://schemas.openxmlformats.org/officeDocument/2006/relationships/tags" Target="../tags/tag28.xml"/><Relationship Id="rId4" Type="http://schemas.openxmlformats.org/officeDocument/2006/relationships/image" Target="../media/image1.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image" Target="../media/image1.jpeg"/><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3.xml"/><Relationship Id="rId1" Type="http://schemas.openxmlformats.org/officeDocument/2006/relationships/tags" Target="../tags/tag32.xml"/><Relationship Id="rId5" Type="http://schemas.openxmlformats.org/officeDocument/2006/relationships/image" Target="../media/image15.jpg"/><Relationship Id="rId4" Type="http://schemas.openxmlformats.org/officeDocument/2006/relationships/image" Target="../media/image1.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5.xml"/><Relationship Id="rId1" Type="http://schemas.openxmlformats.org/officeDocument/2006/relationships/tags" Target="../tags/tag34.xml"/><Relationship Id="rId5" Type="http://schemas.openxmlformats.org/officeDocument/2006/relationships/image" Target="../media/image1.jpeg"/><Relationship Id="rId4" Type="http://schemas.openxmlformats.org/officeDocument/2006/relationships/image" Target="../media/image16.jpe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image" Target="../media/image17.jpeg"/><Relationship Id="rId4" Type="http://schemas.openxmlformats.org/officeDocument/2006/relationships/image" Target="../media/image1.jpe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9.xml"/><Relationship Id="rId1" Type="http://schemas.openxmlformats.org/officeDocument/2006/relationships/tags" Target="../tags/tag38.xml"/><Relationship Id="rId5" Type="http://schemas.openxmlformats.org/officeDocument/2006/relationships/image" Target="../media/image18.jpg"/><Relationship Id="rId4" Type="http://schemas.openxmlformats.org/officeDocument/2006/relationships/image" Target="../media/image1.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1.xml"/><Relationship Id="rId1" Type="http://schemas.openxmlformats.org/officeDocument/2006/relationships/tags" Target="../tags/tag40.xml"/><Relationship Id="rId5" Type="http://schemas.openxmlformats.org/officeDocument/2006/relationships/image" Target="../media/image8.wmf"/><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image" Target="../media/image1.jpeg"/><Relationship Id="rId5" Type="http://schemas.openxmlformats.org/officeDocument/2006/relationships/image" Target="../media/image3.jpeg"/><Relationship Id="rId4"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3.xml"/><Relationship Id="rId1" Type="http://schemas.openxmlformats.org/officeDocument/2006/relationships/tags" Target="../tags/tag42.xml"/><Relationship Id="rId5" Type="http://schemas.openxmlformats.org/officeDocument/2006/relationships/image" Target="../media/image1.jpeg"/><Relationship Id="rId4" Type="http://schemas.openxmlformats.org/officeDocument/2006/relationships/image" Target="../media/image19.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image" Target="../media/image1.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6.jpg"/><Relationship Id="rId5" Type="http://schemas.openxmlformats.org/officeDocument/2006/relationships/image" Target="../media/image5.jpeg"/><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1.xml"/><Relationship Id="rId1" Type="http://schemas.openxmlformats.org/officeDocument/2006/relationships/tags" Target="../tags/tag10.xml"/><Relationship Id="rId5" Type="http://schemas.openxmlformats.org/officeDocument/2006/relationships/image" Target="../media/image1.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8.wmf"/><Relationship Id="rId5" Type="http://schemas.openxmlformats.org/officeDocument/2006/relationships/image" Target="../media/image7.jpeg"/><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8.wmf"/><Relationship Id="rId5" Type="http://schemas.openxmlformats.org/officeDocument/2006/relationships/image" Target="../media/image1.jpeg"/><Relationship Id="rId4" Type="http://schemas.openxmlformats.org/officeDocument/2006/relationships/image" Target="../media/image9.jp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10.jpg"/><Relationship Id="rId5" Type="http://schemas.openxmlformats.org/officeDocument/2006/relationships/image" Target="../media/image8.wmf"/><Relationship Id="rId4" Type="http://schemas.openxmlformats.org/officeDocument/2006/relationships/image" Target="../media/image1.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11.jpg"/><Relationship Id="rId5" Type="http://schemas.openxmlformats.org/officeDocument/2006/relationships/image" Target="../media/image8.wmf"/><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à coins arrondis 44"/>
          <p:cNvSpPr/>
          <p:nvPr/>
        </p:nvSpPr>
        <p:spPr>
          <a:xfrm>
            <a:off x="251521" y="260350"/>
            <a:ext cx="6120680"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3200" b="1" dirty="0" smtClean="0">
                <a:ln w="1905"/>
                <a:solidFill>
                  <a:srgbClr val="002060"/>
                </a:solidFill>
                <a:latin typeface="Comic Sans MS" pitchFamily="66" charset="0"/>
              </a:rPr>
              <a:t>PRS tools</a:t>
            </a:r>
            <a:endParaRPr lang="en-US" sz="3200" b="1" dirty="0">
              <a:solidFill>
                <a:srgbClr val="002060"/>
              </a:solidFill>
              <a:latin typeface="Comic Sans MS" pitchFamily="66" charset="0"/>
            </a:endParaRPr>
          </a:p>
        </p:txBody>
      </p:sp>
      <p:sp>
        <p:nvSpPr>
          <p:cNvPr id="44" name="Rectangle à coins arrondis 43"/>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050" name="Picture 2" descr="C:\Users\AMI\Documents\Isolean\Fiches outils\III Méthode de résolution de problème\Résolution de problèm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à coins arrondis 22"/>
          <p:cNvSpPr/>
          <p:nvPr>
            <p:custDataLst>
              <p:tags r:id="rId1"/>
            </p:custDataLst>
          </p:nvPr>
        </p:nvSpPr>
        <p:spPr>
          <a:xfrm>
            <a:off x="251521" y="980728"/>
            <a:ext cx="5184575" cy="1656184"/>
          </a:xfrm>
          <a:prstGeom prst="roundRect">
            <a:avLst>
              <a:gd name="adj" fmla="val 2568"/>
            </a:avLst>
          </a:prstGeom>
          <a:solidFill>
            <a:srgbClr val="E7FFFF"/>
          </a:solidFill>
          <a:ln w="1905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a:lstStyle/>
          <a:p>
            <a:pPr>
              <a:defRPr/>
            </a:pPr>
            <a:r>
              <a:rPr lang="en-US" dirty="0" smtClean="0">
                <a:solidFill>
                  <a:srgbClr val="002060"/>
                </a:solidFill>
                <a:latin typeface="Comic Sans MS" pitchFamily="66" charset="0"/>
                <a:cs typeface="Arial" charset="0"/>
              </a:rPr>
              <a:t>General:</a:t>
            </a:r>
          </a:p>
          <a:p>
            <a:pPr>
              <a:defRPr/>
            </a:pPr>
            <a:endParaRPr lang="en-US" sz="800" dirty="0" smtClean="0">
              <a:solidFill>
                <a:srgbClr val="002060"/>
              </a:solidFill>
              <a:latin typeface="Comic Sans MS" pitchFamily="66" charset="0"/>
              <a:cs typeface="Arial" charset="0"/>
            </a:endParaRPr>
          </a:p>
          <a:p>
            <a:pPr>
              <a:defRPr/>
            </a:pPr>
            <a:r>
              <a:rPr lang="en-US" sz="1200" dirty="0" smtClean="0">
                <a:solidFill>
                  <a:srgbClr val="002060"/>
                </a:solidFill>
                <a:latin typeface="Comic Sans MS" pitchFamily="66" charset="0"/>
                <a:cs typeface="Arial" charset="0"/>
              </a:rPr>
              <a:t>The PRS (Problem, risk, safety) family includes various tools:</a:t>
            </a:r>
          </a:p>
          <a:p>
            <a:pPr marL="171450" indent="-171450">
              <a:buFont typeface="Arial" panose="020B0604020202020204" pitchFamily="34" charset="0"/>
              <a:buChar char="•"/>
              <a:defRPr/>
            </a:pPr>
            <a:r>
              <a:rPr lang="en-US" sz="1200" dirty="0" smtClean="0">
                <a:solidFill>
                  <a:srgbClr val="002060"/>
                </a:solidFill>
                <a:latin typeface="Comic Sans MS" pitchFamily="66" charset="0"/>
                <a:cs typeface="Arial" charset="0"/>
              </a:rPr>
              <a:t>problem solving method</a:t>
            </a:r>
          </a:p>
          <a:p>
            <a:pPr marL="171450" indent="-171450">
              <a:buFont typeface="Arial" panose="020B0604020202020204" pitchFamily="34" charset="0"/>
              <a:buChar char="•"/>
              <a:defRPr/>
            </a:pPr>
            <a:r>
              <a:rPr lang="en-US" sz="1200" dirty="0" smtClean="0">
                <a:solidFill>
                  <a:srgbClr val="002060"/>
                </a:solidFill>
                <a:latin typeface="Comic Sans MS" pitchFamily="66" charset="0"/>
                <a:cs typeface="Arial" charset="0"/>
              </a:rPr>
              <a:t>risk management</a:t>
            </a:r>
          </a:p>
          <a:p>
            <a:pPr marL="171450" indent="-171450">
              <a:buFont typeface="Arial" panose="020B0604020202020204" pitchFamily="34" charset="0"/>
              <a:buChar char="•"/>
              <a:defRPr/>
            </a:pPr>
            <a:r>
              <a:rPr lang="en-US" sz="1200" dirty="0" smtClean="0">
                <a:solidFill>
                  <a:srgbClr val="002060"/>
                </a:solidFill>
                <a:latin typeface="Comic Sans MS" pitchFamily="66" charset="0"/>
                <a:cs typeface="Arial" charset="0"/>
              </a:rPr>
              <a:t>preservation of safety</a:t>
            </a:r>
          </a:p>
          <a:p>
            <a:pPr>
              <a:defRPr/>
            </a:pPr>
            <a:r>
              <a:rPr lang="en-US" sz="1200" dirty="0" smtClean="0">
                <a:solidFill>
                  <a:srgbClr val="002060"/>
                </a:solidFill>
                <a:latin typeface="Comic Sans MS" pitchFamily="66" charset="0"/>
                <a:cs typeface="Arial" charset="0"/>
              </a:rPr>
              <a:t>Some tools are specific and related to ISO 31000 and ISO 45001 standards, others are of universal application.</a:t>
            </a:r>
          </a:p>
          <a:p>
            <a:pPr>
              <a:defRPr/>
            </a:pPr>
            <a:endParaRPr lang="en-US" sz="1200" dirty="0">
              <a:solidFill>
                <a:srgbClr val="002060"/>
              </a:solidFill>
              <a:latin typeface="Comic Sans MS" pitchFamily="66" charset="0"/>
              <a:cs typeface="Arial" charset="0"/>
            </a:endParaRPr>
          </a:p>
        </p:txBody>
      </p:sp>
      <p:sp>
        <p:nvSpPr>
          <p:cNvPr id="24" name="Rectangle à coins arrondis 23"/>
          <p:cNvSpPr/>
          <p:nvPr>
            <p:custDataLst>
              <p:tags r:id="rId2"/>
            </p:custDataLst>
          </p:nvPr>
        </p:nvSpPr>
        <p:spPr>
          <a:xfrm>
            <a:off x="5652120" y="980728"/>
            <a:ext cx="3146335" cy="5688632"/>
          </a:xfrm>
          <a:prstGeom prst="roundRect">
            <a:avLst>
              <a:gd name="adj" fmla="val 4978"/>
            </a:avLst>
          </a:prstGeom>
          <a:solidFill>
            <a:srgbClr val="E7FFFF"/>
          </a:solidFill>
          <a:ln w="1905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a:lstStyle/>
          <a:p>
            <a:pPr lvl="0" algn="just">
              <a:defRPr/>
            </a:pPr>
            <a:r>
              <a:rPr lang="en-US" dirty="0" smtClean="0">
                <a:solidFill>
                  <a:srgbClr val="002060"/>
                </a:solidFill>
                <a:latin typeface="Comic Sans MS" pitchFamily="66" charset="0"/>
                <a:cs typeface="Arial" pitchFamily="34" charset="0"/>
              </a:rPr>
              <a:t>List of tools:</a:t>
            </a:r>
          </a:p>
          <a:p>
            <a:pPr lvl="0" algn="just">
              <a:defRPr/>
            </a:pPr>
            <a:endParaRPr lang="en-US" sz="800" dirty="0" smtClean="0">
              <a:solidFill>
                <a:srgbClr val="002060"/>
              </a:solidFill>
              <a:latin typeface="Comic Sans MS" pitchFamily="66" charset="0"/>
              <a:cs typeface="Arial" pitchFamily="34" charset="0"/>
            </a:endParaRPr>
          </a:p>
          <a:p>
            <a:pPr marL="228600" indent="-228600">
              <a:buFont typeface="+mj-lt"/>
              <a:buAutoNum type="arabicPeriod"/>
            </a:pPr>
            <a:r>
              <a:rPr lang="en-US" sz="1200" dirty="0" smtClean="0">
                <a:solidFill>
                  <a:srgbClr val="002060"/>
                </a:solidFill>
                <a:latin typeface="Comic Sans MS" pitchFamily="66" charset="0"/>
              </a:rPr>
              <a:t>5 W</a:t>
            </a:r>
          </a:p>
          <a:p>
            <a:pPr marL="228600" indent="-228600">
              <a:buFont typeface="+mj-lt"/>
              <a:buAutoNum type="arabicPeriod"/>
            </a:pPr>
            <a:r>
              <a:rPr lang="en-US" sz="1200" dirty="0" smtClean="0">
                <a:solidFill>
                  <a:srgbClr val="002060"/>
                </a:solidFill>
                <a:latin typeface="Comic Sans MS" pitchFamily="66" charset="0"/>
              </a:rPr>
              <a:t>8 D</a:t>
            </a:r>
          </a:p>
          <a:p>
            <a:pPr marL="228600" indent="-228600">
              <a:buFont typeface="+mj-lt"/>
              <a:buAutoNum type="arabicPeriod"/>
            </a:pPr>
            <a:r>
              <a:rPr lang="en-US" sz="1200" dirty="0" smtClean="0">
                <a:solidFill>
                  <a:srgbClr val="002060"/>
                </a:solidFill>
                <a:latin typeface="Comic Sans MS" pitchFamily="66" charset="0"/>
              </a:rPr>
              <a:t>A 3</a:t>
            </a:r>
          </a:p>
          <a:p>
            <a:pPr marL="228600" indent="-228600">
              <a:buFont typeface="+mj-lt"/>
              <a:buAutoNum type="arabicPeriod"/>
            </a:pPr>
            <a:r>
              <a:rPr lang="en-US" sz="1200" dirty="0" smtClean="0">
                <a:solidFill>
                  <a:srgbClr val="002060"/>
                </a:solidFill>
                <a:latin typeface="Comic Sans MS" pitchFamily="66" charset="0"/>
              </a:rPr>
              <a:t>Brainstorming</a:t>
            </a:r>
          </a:p>
          <a:p>
            <a:pPr marL="228600" indent="-228600">
              <a:buFont typeface="+mj-lt"/>
              <a:buAutoNum type="arabicPeriod"/>
            </a:pPr>
            <a:r>
              <a:rPr lang="en-US" sz="1200" dirty="0" smtClean="0">
                <a:solidFill>
                  <a:srgbClr val="002060"/>
                </a:solidFill>
                <a:latin typeface="Comic Sans MS" pitchFamily="66" charset="0"/>
              </a:rPr>
              <a:t>DMAIC, define, measure, analyze, improve, control</a:t>
            </a:r>
          </a:p>
          <a:p>
            <a:pPr marL="228600" indent="-228600">
              <a:buFont typeface="+mj-lt"/>
              <a:buAutoNum type="arabicPeriod"/>
            </a:pPr>
            <a:r>
              <a:rPr lang="en-US" sz="1200" dirty="0" smtClean="0">
                <a:solidFill>
                  <a:srgbClr val="002060"/>
                </a:solidFill>
                <a:latin typeface="Comic Sans MS" pitchFamily="66" charset="0"/>
              </a:rPr>
              <a:t>FMEA, failure mode and effect analysis</a:t>
            </a:r>
          </a:p>
          <a:p>
            <a:pPr marL="228600" indent="-228600">
              <a:buFont typeface="+mj-lt"/>
              <a:buAutoNum type="arabicPeriod"/>
            </a:pPr>
            <a:r>
              <a:rPr lang="en-US" sz="1200" dirty="0" smtClean="0">
                <a:solidFill>
                  <a:srgbClr val="002060"/>
                </a:solidFill>
                <a:latin typeface="Comic Sans MS" pitchFamily="66" charset="0"/>
              </a:rPr>
              <a:t>FTA, fault tree analysis</a:t>
            </a:r>
          </a:p>
          <a:p>
            <a:pPr marL="228600" indent="-228600">
              <a:buFont typeface="+mj-lt"/>
              <a:buAutoNum type="arabicPeriod"/>
            </a:pPr>
            <a:r>
              <a:rPr lang="en-US" sz="1200" dirty="0" smtClean="0">
                <a:solidFill>
                  <a:srgbClr val="002060"/>
                </a:solidFill>
                <a:latin typeface="Comic Sans MS" pitchFamily="66" charset="0"/>
              </a:rPr>
              <a:t>HACCP, hazard analysis and critical control points</a:t>
            </a:r>
          </a:p>
          <a:p>
            <a:pPr marL="228600" indent="-228600">
              <a:buFont typeface="+mj-lt"/>
              <a:buAutoNum type="arabicPeriod"/>
            </a:pPr>
            <a:r>
              <a:rPr lang="en-US" sz="1200" dirty="0" smtClean="0">
                <a:solidFill>
                  <a:srgbClr val="002060"/>
                </a:solidFill>
                <a:latin typeface="Comic Sans MS" pitchFamily="66" charset="0"/>
              </a:rPr>
              <a:t>HAZOP, hazard and operability study </a:t>
            </a:r>
          </a:p>
          <a:p>
            <a:pPr marL="228600" indent="-228600">
              <a:buFont typeface="+mj-lt"/>
              <a:buAutoNum type="arabicPeriod"/>
            </a:pPr>
            <a:r>
              <a:rPr lang="en-US" sz="1200" dirty="0" smtClean="0">
                <a:solidFill>
                  <a:srgbClr val="002060"/>
                </a:solidFill>
                <a:latin typeface="Comic Sans MS" pitchFamily="66" charset="0"/>
              </a:rPr>
              <a:t>Maslow’s pyramid</a:t>
            </a:r>
          </a:p>
          <a:p>
            <a:pPr marL="228600" indent="-228600">
              <a:buFont typeface="+mj-lt"/>
              <a:buAutoNum type="arabicPeriod"/>
            </a:pPr>
            <a:r>
              <a:rPr lang="en-US" sz="1200" dirty="0" smtClean="0">
                <a:solidFill>
                  <a:srgbClr val="002060"/>
                </a:solidFill>
                <a:latin typeface="Comic Sans MS" pitchFamily="66" charset="0"/>
              </a:rPr>
              <a:t>PESTEL analysis,  political, economical, social,  legal, environmental, technological</a:t>
            </a:r>
          </a:p>
          <a:p>
            <a:pPr marL="228600" indent="-228600">
              <a:buFont typeface="+mj-lt"/>
              <a:buAutoNum type="arabicPeriod"/>
            </a:pPr>
            <a:r>
              <a:rPr lang="en-US" sz="1200" dirty="0" smtClean="0">
                <a:solidFill>
                  <a:srgbClr val="002060"/>
                </a:solidFill>
                <a:latin typeface="Comic Sans MS" pitchFamily="66" charset="0"/>
              </a:rPr>
              <a:t>Preliminary hazard analysis </a:t>
            </a:r>
          </a:p>
          <a:p>
            <a:pPr marL="228600" indent="-228600">
              <a:buFont typeface="+mj-lt"/>
              <a:buAutoNum type="arabicPeriod"/>
            </a:pPr>
            <a:r>
              <a:rPr lang="en-US" sz="1200" dirty="0" smtClean="0">
                <a:solidFill>
                  <a:srgbClr val="002060"/>
                </a:solidFill>
                <a:latin typeface="Comic Sans MS" pitchFamily="66" charset="0"/>
              </a:rPr>
              <a:t>RCA, root cause analysis </a:t>
            </a:r>
          </a:p>
          <a:p>
            <a:pPr marL="228600" indent="-228600">
              <a:buFont typeface="+mj-lt"/>
              <a:buAutoNum type="arabicPeriod"/>
            </a:pPr>
            <a:r>
              <a:rPr lang="en-US" sz="1200" dirty="0" smtClean="0">
                <a:solidFill>
                  <a:srgbClr val="002060"/>
                </a:solidFill>
                <a:latin typeface="Comic Sans MS" pitchFamily="66" charset="0"/>
              </a:rPr>
              <a:t>Risk level</a:t>
            </a:r>
          </a:p>
          <a:p>
            <a:pPr marL="228600" indent="-228600">
              <a:buFont typeface="+mj-lt"/>
              <a:buAutoNum type="arabicPeriod"/>
            </a:pPr>
            <a:r>
              <a:rPr lang="en-US" sz="1200" dirty="0" smtClean="0">
                <a:solidFill>
                  <a:srgbClr val="002060"/>
                </a:solidFill>
                <a:latin typeface="Comic Sans MS" pitchFamily="66" charset="0"/>
              </a:rPr>
              <a:t>Scenario analysis </a:t>
            </a:r>
          </a:p>
          <a:p>
            <a:pPr marL="228600" indent="-228600">
              <a:buFont typeface="+mj-lt"/>
              <a:buAutoNum type="arabicPeriod"/>
            </a:pPr>
            <a:r>
              <a:rPr lang="en-US" sz="1200" dirty="0" smtClean="0">
                <a:solidFill>
                  <a:srgbClr val="002060"/>
                </a:solidFill>
                <a:latin typeface="Comic Sans MS" pitchFamily="66" charset="0"/>
              </a:rPr>
              <a:t>SWIFT, structured « What-if » techniques</a:t>
            </a:r>
            <a:endParaRPr lang="en-US" sz="1200" dirty="0" smtClean="0">
              <a:solidFill>
                <a:srgbClr val="002060"/>
              </a:solidFill>
              <a:latin typeface="Comic Sans MS" pitchFamily="66" charset="0"/>
              <a:cs typeface="Arial" pitchFamily="34" charset="0"/>
            </a:endParaRPr>
          </a:p>
          <a:p>
            <a:pPr marL="228600" indent="-228600">
              <a:buFont typeface="+mj-lt"/>
              <a:buAutoNum type="arabicPeriod"/>
            </a:pPr>
            <a:r>
              <a:rPr lang="en-US" sz="1200" dirty="0" smtClean="0">
                <a:solidFill>
                  <a:srgbClr val="002060"/>
                </a:solidFill>
                <a:latin typeface="Comic Sans MS" pitchFamily="66" charset="0"/>
              </a:rPr>
              <a:t>SWOT analysis, strengths, weaknesses, opportunities, threats</a:t>
            </a:r>
          </a:p>
          <a:p>
            <a:pPr marL="228600" indent="-228600">
              <a:buFont typeface="+mj-lt"/>
              <a:buAutoNum type="arabicPeriod"/>
            </a:pPr>
            <a:r>
              <a:rPr lang="en-US" sz="1200" smtClean="0">
                <a:solidFill>
                  <a:srgbClr val="002060"/>
                </a:solidFill>
                <a:latin typeface="Comic Sans MS" pitchFamily="66" charset="0"/>
              </a:rPr>
              <a:t>The single document</a:t>
            </a:r>
            <a:endParaRPr lang="en-US" sz="1200" dirty="0" smtClean="0">
              <a:solidFill>
                <a:srgbClr val="002060"/>
              </a:solidFill>
              <a:latin typeface="Comic Sans MS" pitchFamily="66" charset="0"/>
            </a:endParaRPr>
          </a:p>
          <a:p>
            <a:pPr marL="228600" indent="-228600">
              <a:buFont typeface="+mj-lt"/>
              <a:buAutoNum type="arabicPeriod"/>
            </a:pPr>
            <a:r>
              <a:rPr lang="en-US" sz="1200" dirty="0" smtClean="0">
                <a:solidFill>
                  <a:srgbClr val="002060"/>
                </a:solidFill>
                <a:latin typeface="Comic Sans MS" pitchFamily="66" charset="0"/>
              </a:rPr>
              <a:t>WWWWHHW, who, what, where, when, how, how much, why</a:t>
            </a:r>
          </a:p>
        </p:txBody>
      </p:sp>
      <p:pic>
        <p:nvPicPr>
          <p:cNvPr id="3" name="Imag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24049" y="2708920"/>
            <a:ext cx="3075943" cy="3960440"/>
          </a:xfrm>
          <a:prstGeom prst="rect">
            <a:avLst/>
          </a:prstGeom>
        </p:spPr>
      </p:pic>
    </p:spTree>
    <p:extLst>
      <p:ext uri="{BB962C8B-B14F-4D97-AF65-F5344CB8AC3E}">
        <p14:creationId xmlns:p14="http://schemas.microsoft.com/office/powerpoint/2010/main" val="3544199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35696" y="3675635"/>
            <a:ext cx="3895624" cy="2921718"/>
          </a:xfrm>
          <a:prstGeom prst="rect">
            <a:avLst/>
          </a:prstGeom>
        </p:spPr>
      </p:pic>
      <p:sp>
        <p:nvSpPr>
          <p:cNvPr id="3" name="Rectangle à coins arrondis 2"/>
          <p:cNvSpPr/>
          <p:nvPr>
            <p:custDataLst>
              <p:tags r:id="rId1"/>
            </p:custDataLst>
          </p:nvPr>
        </p:nvSpPr>
        <p:spPr>
          <a:xfrm>
            <a:off x="251521" y="985856"/>
            <a:ext cx="5328591" cy="2227120"/>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HAZOP (Hazard and Operability Study) is a hazard and operability study. Technique used by a multidisciplinary team to evaluate and address risks of complex systems. Toolkit for identification and analysis of risks and differences between planned and realized performance.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As the FMEA the HAZOP method analyses failure modes, their effects and causes but also identifies undesirable deviations from the predicted effects through guide words (too much, too late, too little, more, less, in part).</a:t>
            </a:r>
          </a:p>
        </p:txBody>
      </p:sp>
      <p:sp>
        <p:nvSpPr>
          <p:cNvPr id="4" name="Rectangle à coins arrondis 3"/>
          <p:cNvSpPr/>
          <p:nvPr/>
        </p:nvSpPr>
        <p:spPr bwMode="auto">
          <a:xfrm>
            <a:off x="251521" y="4197209"/>
            <a:ext cx="1498245" cy="2328135"/>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lgn="just">
              <a:defRPr/>
            </a:pPr>
            <a:endParaRPr lang="en-US" sz="500" dirty="0" smtClean="0">
              <a:solidFill>
                <a:srgbClr val="002060"/>
              </a:solidFill>
              <a:latin typeface="Comic Sans MS" pitchFamily="66" charset="0"/>
              <a:cs typeface="Arial" pitchFamily="34" charset="0"/>
            </a:endParaRPr>
          </a:p>
          <a:p>
            <a:pPr>
              <a:defRPr/>
            </a:pPr>
            <a:r>
              <a:rPr lang="en-US" sz="1200" dirty="0" smtClean="0">
                <a:solidFill>
                  <a:srgbClr val="002060"/>
                </a:solidFill>
                <a:latin typeface="Comic Sans MS" pitchFamily="66" charset="0"/>
                <a:cs typeface="Arial" pitchFamily="34" charset="0"/>
              </a:rPr>
              <a:t>Fosters team spirit.</a:t>
            </a:r>
          </a:p>
          <a:p>
            <a:pPr>
              <a:defRPr/>
            </a:pPr>
            <a:r>
              <a:rPr lang="en-US" sz="1200" dirty="0" smtClean="0">
                <a:solidFill>
                  <a:srgbClr val="002060"/>
                </a:solidFill>
                <a:latin typeface="Comic Sans MS" pitchFamily="66" charset="0"/>
                <a:cs typeface="Arial" pitchFamily="34" charset="0"/>
              </a:rPr>
              <a:t>Identifies the cause of a potential human error and limits the consequences.</a:t>
            </a:r>
            <a:endParaRPr lang="en-US" sz="1200" dirty="0">
              <a:solidFill>
                <a:srgbClr val="002060"/>
              </a:solidFill>
              <a:latin typeface="Comic Sans MS" pitchFamily="66" charset="0"/>
              <a:cs typeface="Arial" pitchFamily="34" charset="0"/>
            </a:endParaRPr>
          </a:p>
        </p:txBody>
      </p:sp>
      <p:sp>
        <p:nvSpPr>
          <p:cNvPr id="22" name="Rectangle à coins arrondis 21"/>
          <p:cNvSpPr/>
          <p:nvPr/>
        </p:nvSpPr>
        <p:spPr>
          <a:xfrm>
            <a:off x="251521" y="260350"/>
            <a:ext cx="6120679"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en-US" sz="3600" b="1" dirty="0" smtClean="0">
                <a:ln w="1905"/>
                <a:solidFill>
                  <a:srgbClr val="00B0F0"/>
                </a:solidFill>
                <a:latin typeface="Comic Sans MS" pitchFamily="66" charset="0"/>
              </a:rPr>
              <a:t>9</a:t>
            </a:r>
            <a:r>
              <a:rPr lang="en-US" sz="3600" b="1" dirty="0" smtClean="0">
                <a:ln w="1905"/>
                <a:solidFill>
                  <a:srgbClr val="002060"/>
                </a:solidFill>
                <a:latin typeface="Comic Sans MS" pitchFamily="66" charset="0"/>
              </a:rPr>
              <a:t> HAZOP</a:t>
            </a:r>
            <a:endParaRPr lang="en-US" sz="3600" b="1" dirty="0">
              <a:solidFill>
                <a:srgbClr val="002060"/>
              </a:solidFill>
              <a:latin typeface="Comic Sans MS" pitchFamily="66" charset="0"/>
            </a:endParaRPr>
          </a:p>
        </p:txBody>
      </p:sp>
      <p:sp>
        <p:nvSpPr>
          <p:cNvPr id="23" name="Rectangle à coins arrondis 22"/>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4" name="Picture 2" descr="C:\Users\AMI\Documents\Isolean\Fiches outils\III Méthode de résolution de problème\Résolution de problème.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8" name="Flèche vers le bas 27"/>
          <p:cNvSpPr/>
          <p:nvPr/>
        </p:nvSpPr>
        <p:spPr>
          <a:xfrm>
            <a:off x="5796136" y="1328340"/>
            <a:ext cx="484632" cy="5324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1</a:t>
            </a:r>
            <a:endParaRPr lang="en-US" dirty="0">
              <a:solidFill>
                <a:schemeClr val="bg1"/>
              </a:solidFill>
              <a:latin typeface="Comic Sans MS" pitchFamily="66" charset="0"/>
            </a:endParaRPr>
          </a:p>
        </p:txBody>
      </p:sp>
      <p:sp>
        <p:nvSpPr>
          <p:cNvPr id="29" name="Rectangle à coins arrondis 28"/>
          <p:cNvSpPr/>
          <p:nvPr/>
        </p:nvSpPr>
        <p:spPr>
          <a:xfrm>
            <a:off x="6380996" y="1307380"/>
            <a:ext cx="2502674" cy="55341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cs typeface="Arial" charset="0"/>
              </a:rPr>
              <a:t>Build the team. Approve the necessary resources</a:t>
            </a:r>
            <a:endParaRPr lang="en-US" sz="1200" dirty="0">
              <a:solidFill>
                <a:srgbClr val="002060"/>
              </a:solidFill>
              <a:latin typeface="Comic Sans MS" pitchFamily="66" charset="0"/>
              <a:cs typeface="Arial" charset="0"/>
            </a:endParaRPr>
          </a:p>
        </p:txBody>
      </p:sp>
      <p:sp>
        <p:nvSpPr>
          <p:cNvPr id="30" name="Rectangle à coins arrondis 29"/>
          <p:cNvSpPr/>
          <p:nvPr/>
        </p:nvSpPr>
        <p:spPr>
          <a:xfrm>
            <a:off x="6380996" y="1989236"/>
            <a:ext cx="2515692"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cs typeface="Arial" charset="0"/>
              </a:rPr>
              <a:t>Define the scope of the study and the guide words to use</a:t>
            </a:r>
            <a:endParaRPr lang="en-US" sz="1200" dirty="0">
              <a:solidFill>
                <a:srgbClr val="002060"/>
              </a:solidFill>
              <a:latin typeface="Comic Sans MS" pitchFamily="66" charset="0"/>
              <a:cs typeface="Arial" charset="0"/>
            </a:endParaRPr>
          </a:p>
        </p:txBody>
      </p:sp>
      <p:sp>
        <p:nvSpPr>
          <p:cNvPr id="31" name="Rectangle à coins arrondis 30"/>
          <p:cNvSpPr/>
          <p:nvPr/>
        </p:nvSpPr>
        <p:spPr>
          <a:xfrm>
            <a:off x="6380995" y="2781324"/>
            <a:ext cx="2515694"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cs typeface="Arial" charset="0"/>
              </a:rPr>
              <a:t>Set the objective to achieve. Go and collect field data</a:t>
            </a:r>
            <a:endParaRPr lang="en-US" sz="1200" dirty="0">
              <a:solidFill>
                <a:srgbClr val="002060"/>
              </a:solidFill>
              <a:latin typeface="Comic Sans MS" pitchFamily="66" charset="0"/>
              <a:cs typeface="Arial" charset="0"/>
            </a:endParaRPr>
          </a:p>
        </p:txBody>
      </p:sp>
      <p:sp>
        <p:nvSpPr>
          <p:cNvPr id="32" name="Rectangle à coins arrondis 31"/>
          <p:cNvSpPr/>
          <p:nvPr/>
        </p:nvSpPr>
        <p:spPr>
          <a:xfrm>
            <a:off x="6380994" y="3544589"/>
            <a:ext cx="2515695" cy="60550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rPr>
              <a:t>Identify activities included in the study</a:t>
            </a:r>
            <a:endParaRPr lang="en-US" sz="1200" dirty="0">
              <a:solidFill>
                <a:srgbClr val="002060"/>
              </a:solidFill>
              <a:latin typeface="Comic Sans MS" pitchFamily="66" charset="0"/>
            </a:endParaRPr>
          </a:p>
        </p:txBody>
      </p:sp>
      <p:sp>
        <p:nvSpPr>
          <p:cNvPr id="34" name="Rectangle à coins arrondis 33"/>
          <p:cNvSpPr/>
          <p:nvPr/>
        </p:nvSpPr>
        <p:spPr>
          <a:xfrm>
            <a:off x="6380995" y="4313391"/>
            <a:ext cx="2515693"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rPr>
              <a:t>Ask questions with guide words to find the potential unwanted gaps</a:t>
            </a:r>
            <a:endParaRPr lang="en-US" sz="1200" dirty="0">
              <a:solidFill>
                <a:srgbClr val="002060"/>
              </a:solidFill>
              <a:latin typeface="Comic Sans MS" pitchFamily="66" charset="0"/>
            </a:endParaRPr>
          </a:p>
        </p:txBody>
      </p:sp>
      <p:sp>
        <p:nvSpPr>
          <p:cNvPr id="35" name="Rectangle à coins arrondis 34"/>
          <p:cNvSpPr/>
          <p:nvPr/>
        </p:nvSpPr>
        <p:spPr>
          <a:xfrm>
            <a:off x="6380995" y="5123804"/>
            <a:ext cx="2515694"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Determine the cause and consequence of each case of unwanted gap</a:t>
            </a:r>
            <a:endParaRPr lang="en-US" sz="1200" dirty="0">
              <a:solidFill>
                <a:srgbClr val="002060"/>
              </a:solidFill>
              <a:latin typeface="Comic Sans MS" pitchFamily="66" charset="0"/>
            </a:endParaRPr>
          </a:p>
        </p:txBody>
      </p:sp>
      <p:sp>
        <p:nvSpPr>
          <p:cNvPr id="36" name="Flèche vers le bas 35"/>
          <p:cNvSpPr/>
          <p:nvPr/>
        </p:nvSpPr>
        <p:spPr>
          <a:xfrm>
            <a:off x="5796136" y="1989236"/>
            <a:ext cx="484632"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2</a:t>
            </a:r>
            <a:endParaRPr lang="en-US" dirty="0">
              <a:solidFill>
                <a:schemeClr val="bg1"/>
              </a:solidFill>
              <a:latin typeface="Comic Sans MS" pitchFamily="66" charset="0"/>
            </a:endParaRPr>
          </a:p>
        </p:txBody>
      </p:sp>
      <p:sp>
        <p:nvSpPr>
          <p:cNvPr id="37" name="Flèche vers le bas 36"/>
          <p:cNvSpPr/>
          <p:nvPr/>
        </p:nvSpPr>
        <p:spPr>
          <a:xfrm>
            <a:off x="5796136" y="2781325"/>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3</a:t>
            </a:r>
            <a:endParaRPr lang="en-US" dirty="0">
              <a:solidFill>
                <a:schemeClr val="bg1"/>
              </a:solidFill>
              <a:latin typeface="Comic Sans MS" pitchFamily="66" charset="0"/>
            </a:endParaRPr>
          </a:p>
        </p:txBody>
      </p:sp>
      <p:sp>
        <p:nvSpPr>
          <p:cNvPr id="38" name="Flèche vers le bas 37"/>
          <p:cNvSpPr/>
          <p:nvPr/>
        </p:nvSpPr>
        <p:spPr>
          <a:xfrm>
            <a:off x="5796136" y="3544589"/>
            <a:ext cx="484632" cy="6055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4</a:t>
            </a:r>
            <a:endParaRPr lang="en-US" dirty="0">
              <a:solidFill>
                <a:schemeClr val="bg1"/>
              </a:solidFill>
              <a:latin typeface="Comic Sans MS" pitchFamily="66" charset="0"/>
            </a:endParaRPr>
          </a:p>
        </p:txBody>
      </p:sp>
      <p:sp>
        <p:nvSpPr>
          <p:cNvPr id="39" name="Flèche vers le bas 38"/>
          <p:cNvSpPr/>
          <p:nvPr/>
        </p:nvSpPr>
        <p:spPr>
          <a:xfrm>
            <a:off x="5796136" y="4313391"/>
            <a:ext cx="484632"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5</a:t>
            </a:r>
            <a:endParaRPr lang="en-US" dirty="0">
              <a:solidFill>
                <a:schemeClr val="bg1"/>
              </a:solidFill>
              <a:latin typeface="Comic Sans MS" pitchFamily="66" charset="0"/>
            </a:endParaRPr>
          </a:p>
        </p:txBody>
      </p:sp>
      <p:sp>
        <p:nvSpPr>
          <p:cNvPr id="40" name="Flèche vers le bas 39"/>
          <p:cNvSpPr/>
          <p:nvPr/>
        </p:nvSpPr>
        <p:spPr>
          <a:xfrm>
            <a:off x="5796136" y="5123805"/>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6</a:t>
            </a:r>
            <a:endParaRPr lang="en-US" dirty="0">
              <a:solidFill>
                <a:schemeClr val="bg1"/>
              </a:solidFill>
              <a:latin typeface="Comic Sans MS" pitchFamily="66" charset="0"/>
            </a:endParaRPr>
          </a:p>
        </p:txBody>
      </p:sp>
      <p:sp>
        <p:nvSpPr>
          <p:cNvPr id="41" name="Rectangle à coins arrondis 40"/>
          <p:cNvSpPr/>
          <p:nvPr/>
        </p:nvSpPr>
        <p:spPr>
          <a:xfrm>
            <a:off x="6380995" y="5877272"/>
            <a:ext cx="2515694"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Plan an action plan to eliminate or reduce potential gaps</a:t>
            </a:r>
            <a:endParaRPr lang="en-US" sz="1200" dirty="0">
              <a:solidFill>
                <a:srgbClr val="002060"/>
              </a:solidFill>
              <a:latin typeface="Comic Sans MS" pitchFamily="66" charset="0"/>
            </a:endParaRPr>
          </a:p>
        </p:txBody>
      </p:sp>
      <p:sp>
        <p:nvSpPr>
          <p:cNvPr id="42" name="Flèche vers le bas 41"/>
          <p:cNvSpPr/>
          <p:nvPr/>
        </p:nvSpPr>
        <p:spPr>
          <a:xfrm>
            <a:off x="5796136" y="5877273"/>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7</a:t>
            </a:r>
            <a:endParaRPr lang="en-US" dirty="0">
              <a:solidFill>
                <a:schemeClr val="bg1"/>
              </a:solidFill>
              <a:latin typeface="Comic Sans MS" pitchFamily="66" charset="0"/>
            </a:endParaRPr>
          </a:p>
        </p:txBody>
      </p:sp>
      <p:sp>
        <p:nvSpPr>
          <p:cNvPr id="43" name="Rectangle à coins arrondis 42"/>
          <p:cNvSpPr/>
          <p:nvPr>
            <p:custDataLst>
              <p:tags r:id="rId2"/>
            </p:custDataLst>
          </p:nvPr>
        </p:nvSpPr>
        <p:spPr>
          <a:xfrm>
            <a:off x="6354514" y="844292"/>
            <a:ext cx="2502674"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Method:</a:t>
            </a:r>
            <a:endParaRPr lang="en-US" sz="1100" b="1" dirty="0">
              <a:solidFill>
                <a:srgbClr val="002060"/>
              </a:solidFill>
              <a:latin typeface="Comic Sans MS" pitchFamily="66" charset="0"/>
              <a:cs typeface="Arial" pitchFamily="34" charset="0"/>
            </a:endParaRPr>
          </a:p>
        </p:txBody>
      </p:sp>
      <p:pic>
        <p:nvPicPr>
          <p:cNvPr id="25" name="Picture 3" descr="C:\Users\AMI\AppData\Local\Microsoft\Windows\Temporary Internet Files\Content.IE5\S23ZM77D\MC900437990[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38515" y="274694"/>
            <a:ext cx="561677" cy="5351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09933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e 1"/>
          <p:cNvGraphicFramePr/>
          <p:nvPr>
            <p:extLst>
              <p:ext uri="{D42A27DB-BD31-4B8C-83A1-F6EECF244321}">
                <p14:modId xmlns:p14="http://schemas.microsoft.com/office/powerpoint/2010/main" val="1479743252"/>
              </p:ext>
            </p:extLst>
          </p:nvPr>
        </p:nvGraphicFramePr>
        <p:xfrm>
          <a:off x="395536" y="985855"/>
          <a:ext cx="5184576" cy="456594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Rectangle à coins arrondis 2"/>
          <p:cNvSpPr/>
          <p:nvPr>
            <p:custDataLst>
              <p:tags r:id="rId1"/>
            </p:custDataLst>
          </p:nvPr>
        </p:nvSpPr>
        <p:spPr>
          <a:xfrm>
            <a:off x="251521" y="985855"/>
            <a:ext cx="2088231" cy="4258064"/>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Tool showing the priority of human needs and motivational factors. Under normal conditions all need up of the pyramid can only be met if the above needs are met. Dissatisfaction of first two needs is demotivating. The other three needs are motivating conditions. It's not worth talking about motivation, respect, involvement if the staff is cold, hungry or not feeling safe. Any satisfied need ceases to be motivating.</a:t>
            </a:r>
            <a:endParaRPr lang="en-US" sz="1200" dirty="0">
              <a:solidFill>
                <a:srgbClr val="002060"/>
              </a:solidFill>
              <a:latin typeface="Comic Sans MS" pitchFamily="66" charset="0"/>
              <a:cs typeface="Arial" pitchFamily="34" charset="0"/>
            </a:endParaRPr>
          </a:p>
        </p:txBody>
      </p:sp>
      <p:sp>
        <p:nvSpPr>
          <p:cNvPr id="4" name="Rectangle à coins arrondis 3"/>
          <p:cNvSpPr/>
          <p:nvPr/>
        </p:nvSpPr>
        <p:spPr bwMode="auto">
          <a:xfrm>
            <a:off x="251521" y="5450666"/>
            <a:ext cx="8645168" cy="1146685"/>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lgn="just">
              <a:defRPr/>
            </a:pPr>
            <a:endParaRPr lang="en-US" sz="500" dirty="0" smtClean="0">
              <a:solidFill>
                <a:srgbClr val="002060"/>
              </a:solidFill>
              <a:latin typeface="Comic Sans MS" pitchFamily="66" charset="0"/>
              <a:cs typeface="Arial" pitchFamily="34" charset="0"/>
            </a:endParaRPr>
          </a:p>
          <a:p>
            <a:pPr lvl="0" algn="just">
              <a:defRPr/>
            </a:pPr>
            <a:r>
              <a:rPr lang="en-US" sz="1200" dirty="0" smtClean="0">
                <a:solidFill>
                  <a:srgbClr val="002060"/>
                </a:solidFill>
                <a:latin typeface="Comic Sans MS" pitchFamily="66" charset="0"/>
                <a:cs typeface="Arial" pitchFamily="34" charset="0"/>
              </a:rPr>
              <a:t>Prior to involve staff in a QCDSE approach (Quality, Cost, Deadline, Security, Environment) start by identifying staff needs (surveys, interviews).</a:t>
            </a:r>
          </a:p>
          <a:p>
            <a:pPr lvl="0" algn="just">
              <a:defRPr/>
            </a:pPr>
            <a:r>
              <a:rPr lang="en-US" sz="1200" dirty="0" smtClean="0">
                <a:solidFill>
                  <a:srgbClr val="002060"/>
                </a:solidFill>
                <a:latin typeface="Comic Sans MS" pitchFamily="66" charset="0"/>
                <a:cs typeface="Arial" pitchFamily="34" charset="0"/>
              </a:rPr>
              <a:t>Plan actions to respond to a maximum number of needs.</a:t>
            </a:r>
            <a:endParaRPr lang="en-US" sz="1200" dirty="0">
              <a:solidFill>
                <a:srgbClr val="002060"/>
              </a:solidFill>
              <a:latin typeface="Comic Sans MS" pitchFamily="66" charset="0"/>
              <a:cs typeface="Arial" pitchFamily="34" charset="0"/>
            </a:endParaRPr>
          </a:p>
        </p:txBody>
      </p:sp>
      <p:sp>
        <p:nvSpPr>
          <p:cNvPr id="22" name="Rectangle à coins arrondis 21"/>
          <p:cNvSpPr/>
          <p:nvPr/>
        </p:nvSpPr>
        <p:spPr>
          <a:xfrm>
            <a:off x="251521" y="260350"/>
            <a:ext cx="6120679"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en-US" sz="3600" b="1" dirty="0" smtClean="0">
                <a:ln w="1905"/>
                <a:solidFill>
                  <a:srgbClr val="00B0F0"/>
                </a:solidFill>
                <a:latin typeface="Comic Sans MS" pitchFamily="66" charset="0"/>
              </a:rPr>
              <a:t>10</a:t>
            </a:r>
            <a:r>
              <a:rPr lang="en-US" sz="3600" b="1" dirty="0" smtClean="0">
                <a:ln w="1905"/>
                <a:solidFill>
                  <a:srgbClr val="002060"/>
                </a:solidFill>
                <a:latin typeface="Comic Sans MS" pitchFamily="66" charset="0"/>
              </a:rPr>
              <a:t> Maslow’s pyramid</a:t>
            </a:r>
            <a:endParaRPr lang="en-US" sz="3600" b="1" dirty="0">
              <a:solidFill>
                <a:srgbClr val="002060"/>
              </a:solidFill>
              <a:latin typeface="Comic Sans MS" pitchFamily="66" charset="0"/>
            </a:endParaRPr>
          </a:p>
        </p:txBody>
      </p:sp>
      <p:sp>
        <p:nvSpPr>
          <p:cNvPr id="23" name="Rectangle à coins arrondis 22"/>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4" name="Picture 2" descr="C:\Users\AMI\Documents\Isolean\Fiches outils\III Méthode de résolution de problème\Résolution de problème.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9" name="Rectangle à coins arrondis 28"/>
          <p:cNvSpPr/>
          <p:nvPr/>
        </p:nvSpPr>
        <p:spPr>
          <a:xfrm>
            <a:off x="6372201" y="1410545"/>
            <a:ext cx="2524488"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Personal achievement, self-fulfillment</a:t>
            </a:r>
            <a:endParaRPr lang="en-US" sz="1200" dirty="0">
              <a:solidFill>
                <a:srgbClr val="002060"/>
              </a:solidFill>
              <a:latin typeface="Comic Sans MS" pitchFamily="66" charset="0"/>
              <a:cs typeface="Arial" charset="0"/>
            </a:endParaRPr>
          </a:p>
        </p:txBody>
      </p:sp>
      <p:sp>
        <p:nvSpPr>
          <p:cNvPr id="30" name="Rectangle à coins arrondis 29"/>
          <p:cNvSpPr/>
          <p:nvPr/>
        </p:nvSpPr>
        <p:spPr>
          <a:xfrm>
            <a:off x="6372201" y="2204864"/>
            <a:ext cx="2524488" cy="576064"/>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Self-respect from management, colleagues. Recognition of its ideas and actions</a:t>
            </a:r>
            <a:endParaRPr lang="en-US" sz="1200" dirty="0">
              <a:solidFill>
                <a:srgbClr val="002060"/>
              </a:solidFill>
              <a:latin typeface="Comic Sans MS" pitchFamily="66" charset="0"/>
              <a:cs typeface="Arial" charset="0"/>
            </a:endParaRPr>
          </a:p>
        </p:txBody>
      </p:sp>
      <p:sp>
        <p:nvSpPr>
          <p:cNvPr id="31" name="Rectangle à coins arrondis 30"/>
          <p:cNvSpPr/>
          <p:nvPr/>
        </p:nvSpPr>
        <p:spPr>
          <a:xfrm>
            <a:off x="6376049" y="2896632"/>
            <a:ext cx="2507621" cy="67415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Participation in a group, integration and membership in a team</a:t>
            </a:r>
            <a:endParaRPr lang="en-US" sz="1200" dirty="0">
              <a:solidFill>
                <a:srgbClr val="002060"/>
              </a:solidFill>
              <a:latin typeface="Comic Sans MS" pitchFamily="66" charset="0"/>
              <a:cs typeface="Arial" charset="0"/>
            </a:endParaRPr>
          </a:p>
        </p:txBody>
      </p:sp>
      <p:sp>
        <p:nvSpPr>
          <p:cNvPr id="32" name="Rectangle à coins arrondis 31"/>
          <p:cNvSpPr/>
          <p:nvPr/>
        </p:nvSpPr>
        <p:spPr>
          <a:xfrm>
            <a:off x="6372202" y="3642795"/>
            <a:ext cx="2524487" cy="648070"/>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Safety and health, climate workshop, hazards protection</a:t>
            </a:r>
            <a:endParaRPr lang="en-US" sz="1200" dirty="0">
              <a:solidFill>
                <a:srgbClr val="002060"/>
              </a:solidFill>
              <a:latin typeface="Comic Sans MS" pitchFamily="66" charset="0"/>
            </a:endParaRPr>
          </a:p>
        </p:txBody>
      </p:sp>
      <p:sp>
        <p:nvSpPr>
          <p:cNvPr id="34" name="Rectangle à coins arrondis 33"/>
          <p:cNvSpPr/>
          <p:nvPr/>
        </p:nvSpPr>
        <p:spPr>
          <a:xfrm>
            <a:off x="6372202" y="4365656"/>
            <a:ext cx="2524488" cy="660007"/>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Hunger, thirst, clothes, hygiene, housing, wages</a:t>
            </a:r>
            <a:endParaRPr lang="en-US" sz="1200" dirty="0">
              <a:solidFill>
                <a:srgbClr val="002060"/>
              </a:solidFill>
              <a:latin typeface="Comic Sans MS" pitchFamily="66" charset="0"/>
              <a:cs typeface="Arial" charset="0"/>
            </a:endParaRPr>
          </a:p>
        </p:txBody>
      </p:sp>
      <p:sp>
        <p:nvSpPr>
          <p:cNvPr id="43" name="Rectangle à coins arrondis 42"/>
          <p:cNvSpPr/>
          <p:nvPr>
            <p:custDataLst>
              <p:tags r:id="rId2"/>
            </p:custDataLst>
          </p:nvPr>
        </p:nvSpPr>
        <p:spPr>
          <a:xfrm>
            <a:off x="6473401" y="908720"/>
            <a:ext cx="1575366"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Examples:</a:t>
            </a:r>
            <a:endParaRPr lang="en-US" sz="1100" b="1" dirty="0" smtClean="0">
              <a:solidFill>
                <a:srgbClr val="002060"/>
              </a:solidFill>
              <a:latin typeface="Comic Sans MS" pitchFamily="66" charset="0"/>
              <a:cs typeface="Arial" pitchFamily="34" charset="0"/>
            </a:endParaRPr>
          </a:p>
          <a:p>
            <a:pPr>
              <a:defRPr/>
            </a:pPr>
            <a:endParaRPr lang="en-US" sz="1100" b="1" dirty="0">
              <a:solidFill>
                <a:srgbClr val="002060"/>
              </a:solidFill>
              <a:latin typeface="Comic Sans MS" pitchFamily="66" charset="0"/>
              <a:cs typeface="Arial" pitchFamily="34" charset="0"/>
            </a:endParaRPr>
          </a:p>
        </p:txBody>
      </p:sp>
      <p:sp>
        <p:nvSpPr>
          <p:cNvPr id="6" name="Flèche vers le haut 5"/>
          <p:cNvSpPr/>
          <p:nvPr/>
        </p:nvSpPr>
        <p:spPr>
          <a:xfrm>
            <a:off x="5652120" y="1410545"/>
            <a:ext cx="648072" cy="64807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accent6">
                    <a:lumMod val="50000"/>
                  </a:schemeClr>
                </a:solidFill>
                <a:latin typeface="Comic Sans MS" pitchFamily="66" charset="0"/>
              </a:rPr>
              <a:t>5</a:t>
            </a:r>
            <a:endParaRPr lang="en-US" b="1" dirty="0">
              <a:solidFill>
                <a:schemeClr val="accent6">
                  <a:lumMod val="50000"/>
                </a:schemeClr>
              </a:solidFill>
              <a:latin typeface="Comic Sans MS" pitchFamily="66" charset="0"/>
            </a:endParaRPr>
          </a:p>
        </p:txBody>
      </p:sp>
      <p:sp>
        <p:nvSpPr>
          <p:cNvPr id="44" name="Flèche vers le haut 43"/>
          <p:cNvSpPr/>
          <p:nvPr/>
        </p:nvSpPr>
        <p:spPr>
          <a:xfrm>
            <a:off x="5652120" y="2204864"/>
            <a:ext cx="648072" cy="57383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accent6">
                    <a:lumMod val="50000"/>
                  </a:schemeClr>
                </a:solidFill>
                <a:latin typeface="Comic Sans MS" pitchFamily="66" charset="0"/>
              </a:rPr>
              <a:t>4</a:t>
            </a:r>
            <a:endParaRPr lang="en-US" b="1" dirty="0">
              <a:solidFill>
                <a:schemeClr val="accent6">
                  <a:lumMod val="50000"/>
                </a:schemeClr>
              </a:solidFill>
              <a:latin typeface="Comic Sans MS" pitchFamily="66" charset="0"/>
            </a:endParaRPr>
          </a:p>
        </p:txBody>
      </p:sp>
      <p:sp>
        <p:nvSpPr>
          <p:cNvPr id="45" name="Flèche vers le haut 44"/>
          <p:cNvSpPr/>
          <p:nvPr/>
        </p:nvSpPr>
        <p:spPr>
          <a:xfrm>
            <a:off x="5652120" y="2896631"/>
            <a:ext cx="648072" cy="67415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accent6">
                    <a:lumMod val="50000"/>
                  </a:schemeClr>
                </a:solidFill>
                <a:latin typeface="Comic Sans MS" pitchFamily="66" charset="0"/>
              </a:rPr>
              <a:t>3</a:t>
            </a:r>
            <a:endParaRPr lang="en-US" b="1" dirty="0">
              <a:solidFill>
                <a:schemeClr val="accent6">
                  <a:lumMod val="50000"/>
                </a:schemeClr>
              </a:solidFill>
              <a:latin typeface="Comic Sans MS" pitchFamily="66" charset="0"/>
            </a:endParaRPr>
          </a:p>
        </p:txBody>
      </p:sp>
      <p:sp>
        <p:nvSpPr>
          <p:cNvPr id="46" name="Flèche vers le haut 45"/>
          <p:cNvSpPr/>
          <p:nvPr/>
        </p:nvSpPr>
        <p:spPr>
          <a:xfrm>
            <a:off x="5652120" y="3642793"/>
            <a:ext cx="648072" cy="64807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latin typeface="Comic Sans MS" pitchFamily="66" charset="0"/>
              </a:rPr>
              <a:t>2</a:t>
            </a:r>
            <a:endParaRPr lang="en-US" b="1" dirty="0">
              <a:solidFill>
                <a:srgbClr val="FF0000"/>
              </a:solidFill>
              <a:latin typeface="Comic Sans MS" pitchFamily="66" charset="0"/>
            </a:endParaRPr>
          </a:p>
        </p:txBody>
      </p:sp>
      <p:sp>
        <p:nvSpPr>
          <p:cNvPr id="47" name="Flèche vers le haut 46"/>
          <p:cNvSpPr/>
          <p:nvPr/>
        </p:nvSpPr>
        <p:spPr>
          <a:xfrm>
            <a:off x="5647098" y="4365656"/>
            <a:ext cx="648072" cy="66000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FF0000"/>
                </a:solidFill>
                <a:latin typeface="Comic Sans MS" pitchFamily="66" charset="0"/>
              </a:rPr>
              <a:t>1</a:t>
            </a:r>
            <a:endParaRPr lang="en-US" b="1" dirty="0">
              <a:solidFill>
                <a:srgbClr val="FF0000"/>
              </a:solidFill>
              <a:latin typeface="Comic Sans MS" pitchFamily="66" charset="0"/>
            </a:endParaRPr>
          </a:p>
        </p:txBody>
      </p:sp>
    </p:spTree>
    <p:extLst>
      <p:ext uri="{BB962C8B-B14F-4D97-AF65-F5344CB8AC3E}">
        <p14:creationId xmlns:p14="http://schemas.microsoft.com/office/powerpoint/2010/main" val="15135066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custDataLst>
              <p:tags r:id="rId1"/>
            </p:custDataLst>
          </p:nvPr>
        </p:nvSpPr>
        <p:spPr>
          <a:xfrm>
            <a:off x="251521" y="985858"/>
            <a:ext cx="6048671" cy="858966"/>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The PESTEL analysis is a strategic tool to find trends in macroeconomic factors that may influence the sustainability of the business.</a:t>
            </a:r>
          </a:p>
        </p:txBody>
      </p:sp>
      <p:sp>
        <p:nvSpPr>
          <p:cNvPr id="4" name="Rectangle à coins arrondis 3"/>
          <p:cNvSpPr/>
          <p:nvPr/>
        </p:nvSpPr>
        <p:spPr bwMode="auto">
          <a:xfrm>
            <a:off x="251521" y="6021288"/>
            <a:ext cx="8645167" cy="576062"/>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lgn="just">
              <a:defRPr/>
            </a:pPr>
            <a:r>
              <a:rPr lang="en-US" sz="1200" dirty="0" smtClean="0">
                <a:solidFill>
                  <a:srgbClr val="002060"/>
                </a:solidFill>
                <a:latin typeface="Comic Sans MS" pitchFamily="66" charset="0"/>
                <a:cs typeface="Arial" pitchFamily="34" charset="0"/>
              </a:rPr>
              <a:t>Allows to anticipate comprehensively the risks and opportunities of the business environment.</a:t>
            </a:r>
            <a:endParaRPr lang="en-US" sz="1200" dirty="0">
              <a:solidFill>
                <a:srgbClr val="002060"/>
              </a:solidFill>
              <a:latin typeface="Comic Sans MS" pitchFamily="66" charset="0"/>
              <a:cs typeface="Arial" pitchFamily="34" charset="0"/>
            </a:endParaRPr>
          </a:p>
        </p:txBody>
      </p:sp>
      <p:sp>
        <p:nvSpPr>
          <p:cNvPr id="22" name="Rectangle à coins arrondis 21"/>
          <p:cNvSpPr/>
          <p:nvPr/>
        </p:nvSpPr>
        <p:spPr>
          <a:xfrm>
            <a:off x="251521" y="260350"/>
            <a:ext cx="6120679"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en-US" sz="3600" b="1" dirty="0" smtClean="0">
                <a:ln w="1905"/>
                <a:solidFill>
                  <a:srgbClr val="00B0F0"/>
                </a:solidFill>
                <a:latin typeface="Comic Sans MS" pitchFamily="66" charset="0"/>
              </a:rPr>
              <a:t>11</a:t>
            </a:r>
            <a:r>
              <a:rPr lang="en-US" sz="3600" b="1" dirty="0" smtClean="0">
                <a:ln w="1905"/>
                <a:solidFill>
                  <a:srgbClr val="002060"/>
                </a:solidFill>
                <a:latin typeface="Comic Sans MS" pitchFamily="66" charset="0"/>
              </a:rPr>
              <a:t> PESTEL analysis</a:t>
            </a:r>
            <a:endParaRPr lang="en-US" sz="3600" b="1" dirty="0">
              <a:solidFill>
                <a:srgbClr val="002060"/>
              </a:solidFill>
              <a:latin typeface="Comic Sans MS" pitchFamily="66" charset="0"/>
            </a:endParaRPr>
          </a:p>
        </p:txBody>
      </p:sp>
      <p:sp>
        <p:nvSpPr>
          <p:cNvPr id="23" name="Rectangle à coins arrondis 22"/>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4" name="Picture 2" descr="C:\Users\AMI\Documents\Isolean\Fiches outils\III Méthode de résolution de problème\Résolution de problème.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8" name="Flèche vers le bas 27"/>
          <p:cNvSpPr/>
          <p:nvPr/>
        </p:nvSpPr>
        <p:spPr>
          <a:xfrm>
            <a:off x="6463632" y="1484784"/>
            <a:ext cx="484632" cy="5760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1</a:t>
            </a:r>
            <a:endParaRPr lang="en-US" dirty="0">
              <a:solidFill>
                <a:schemeClr val="bg1"/>
              </a:solidFill>
              <a:latin typeface="Comic Sans MS" pitchFamily="66" charset="0"/>
            </a:endParaRPr>
          </a:p>
        </p:txBody>
      </p:sp>
      <p:sp>
        <p:nvSpPr>
          <p:cNvPr id="29" name="Rectangle à coins arrondis 28"/>
          <p:cNvSpPr/>
          <p:nvPr/>
        </p:nvSpPr>
        <p:spPr>
          <a:xfrm>
            <a:off x="7020273" y="1412776"/>
            <a:ext cx="1876414"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Build the team. Set the list of PESTEL factors</a:t>
            </a:r>
            <a:endParaRPr lang="en-US" sz="1200" dirty="0">
              <a:solidFill>
                <a:srgbClr val="002060"/>
              </a:solidFill>
              <a:latin typeface="Comic Sans MS" pitchFamily="66" charset="0"/>
              <a:cs typeface="Arial" charset="0"/>
            </a:endParaRPr>
          </a:p>
        </p:txBody>
      </p:sp>
      <p:sp>
        <p:nvSpPr>
          <p:cNvPr id="30" name="Rectangle à coins arrondis 29"/>
          <p:cNvSpPr/>
          <p:nvPr/>
        </p:nvSpPr>
        <p:spPr>
          <a:xfrm>
            <a:off x="7020273" y="2204864"/>
            <a:ext cx="1876414" cy="792090"/>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Sort for each axis positive factors and negative factors</a:t>
            </a:r>
            <a:endParaRPr lang="en-US" sz="1200" dirty="0">
              <a:solidFill>
                <a:srgbClr val="002060"/>
              </a:solidFill>
              <a:latin typeface="Comic Sans MS" pitchFamily="66" charset="0"/>
              <a:cs typeface="Arial" charset="0"/>
            </a:endParaRPr>
          </a:p>
        </p:txBody>
      </p:sp>
      <p:sp>
        <p:nvSpPr>
          <p:cNvPr id="31" name="Rectangle à coins arrondis 30"/>
          <p:cNvSpPr/>
          <p:nvPr/>
        </p:nvSpPr>
        <p:spPr>
          <a:xfrm>
            <a:off x="7020272" y="3068960"/>
            <a:ext cx="1876415" cy="792088"/>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cs typeface="Arial" charset="0"/>
              </a:rPr>
              <a:t>Considering the possible impacts analyze all factors</a:t>
            </a:r>
            <a:endParaRPr lang="en-US" sz="1200" dirty="0">
              <a:solidFill>
                <a:srgbClr val="002060"/>
              </a:solidFill>
              <a:latin typeface="Comic Sans MS" pitchFamily="66" charset="0"/>
              <a:cs typeface="Arial" charset="0"/>
            </a:endParaRPr>
          </a:p>
        </p:txBody>
      </p:sp>
      <p:sp>
        <p:nvSpPr>
          <p:cNvPr id="32" name="Rectangle à coins arrondis 31"/>
          <p:cNvSpPr/>
          <p:nvPr/>
        </p:nvSpPr>
        <p:spPr>
          <a:xfrm>
            <a:off x="7020272" y="4005064"/>
            <a:ext cx="1876416" cy="792088"/>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Release the environmental evolution of trends on each axis</a:t>
            </a:r>
            <a:endParaRPr lang="en-US" sz="1200" dirty="0">
              <a:solidFill>
                <a:srgbClr val="002060"/>
              </a:solidFill>
              <a:latin typeface="Comic Sans MS" pitchFamily="66" charset="0"/>
            </a:endParaRPr>
          </a:p>
        </p:txBody>
      </p:sp>
      <p:sp>
        <p:nvSpPr>
          <p:cNvPr id="34" name="Rectangle à coins arrondis 33"/>
          <p:cNvSpPr/>
          <p:nvPr/>
        </p:nvSpPr>
        <p:spPr>
          <a:xfrm>
            <a:off x="7020272" y="4941168"/>
            <a:ext cx="1876415" cy="864096"/>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Use trends as a database for strategic decisions</a:t>
            </a:r>
            <a:endParaRPr lang="en-US" sz="1200" dirty="0">
              <a:solidFill>
                <a:srgbClr val="002060"/>
              </a:solidFill>
              <a:latin typeface="Comic Sans MS" pitchFamily="66" charset="0"/>
            </a:endParaRPr>
          </a:p>
        </p:txBody>
      </p:sp>
      <p:sp>
        <p:nvSpPr>
          <p:cNvPr id="36" name="Flèche vers le bas 35"/>
          <p:cNvSpPr/>
          <p:nvPr/>
        </p:nvSpPr>
        <p:spPr>
          <a:xfrm>
            <a:off x="6463632" y="2276873"/>
            <a:ext cx="484632" cy="72008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2</a:t>
            </a:r>
            <a:endParaRPr lang="en-US" dirty="0">
              <a:solidFill>
                <a:schemeClr val="bg1"/>
              </a:solidFill>
              <a:latin typeface="Comic Sans MS" pitchFamily="66" charset="0"/>
            </a:endParaRPr>
          </a:p>
        </p:txBody>
      </p:sp>
      <p:sp>
        <p:nvSpPr>
          <p:cNvPr id="37" name="Flèche vers le bas 36"/>
          <p:cNvSpPr/>
          <p:nvPr/>
        </p:nvSpPr>
        <p:spPr>
          <a:xfrm>
            <a:off x="6463632" y="3068960"/>
            <a:ext cx="484632" cy="792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3</a:t>
            </a:r>
            <a:endParaRPr lang="en-US" dirty="0">
              <a:solidFill>
                <a:schemeClr val="bg1"/>
              </a:solidFill>
              <a:latin typeface="Comic Sans MS" pitchFamily="66" charset="0"/>
            </a:endParaRPr>
          </a:p>
        </p:txBody>
      </p:sp>
      <p:sp>
        <p:nvSpPr>
          <p:cNvPr id="38" name="Flèche vers le bas 37"/>
          <p:cNvSpPr/>
          <p:nvPr/>
        </p:nvSpPr>
        <p:spPr>
          <a:xfrm>
            <a:off x="6463632" y="4005064"/>
            <a:ext cx="484632" cy="792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4</a:t>
            </a:r>
            <a:endParaRPr lang="en-US" dirty="0">
              <a:solidFill>
                <a:schemeClr val="bg1"/>
              </a:solidFill>
              <a:latin typeface="Comic Sans MS" pitchFamily="66" charset="0"/>
            </a:endParaRPr>
          </a:p>
        </p:txBody>
      </p:sp>
      <p:sp>
        <p:nvSpPr>
          <p:cNvPr id="39" name="Flèche vers le bas 38"/>
          <p:cNvSpPr/>
          <p:nvPr/>
        </p:nvSpPr>
        <p:spPr>
          <a:xfrm>
            <a:off x="6463632" y="4941168"/>
            <a:ext cx="484632" cy="864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5</a:t>
            </a:r>
            <a:endParaRPr lang="en-US" dirty="0">
              <a:solidFill>
                <a:schemeClr val="bg1"/>
              </a:solidFill>
              <a:latin typeface="Comic Sans MS" pitchFamily="66" charset="0"/>
            </a:endParaRPr>
          </a:p>
        </p:txBody>
      </p:sp>
      <p:sp>
        <p:nvSpPr>
          <p:cNvPr id="43" name="Rectangle à coins arrondis 42"/>
          <p:cNvSpPr/>
          <p:nvPr>
            <p:custDataLst>
              <p:tags r:id="rId2"/>
            </p:custDataLst>
          </p:nvPr>
        </p:nvSpPr>
        <p:spPr>
          <a:xfrm>
            <a:off x="6732240" y="946571"/>
            <a:ext cx="2151430"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Method:</a:t>
            </a:r>
            <a:endParaRPr lang="en-US" sz="1100" b="1" dirty="0">
              <a:solidFill>
                <a:srgbClr val="002060"/>
              </a:solidFill>
              <a:latin typeface="Comic Sans MS" pitchFamily="66" charset="0"/>
              <a:cs typeface="Arial" pitchFamily="34" charset="0"/>
            </a:endParaRPr>
          </a:p>
        </p:txBody>
      </p:sp>
      <p:sp>
        <p:nvSpPr>
          <p:cNvPr id="25" name="Rectangle à coins arrondis 24"/>
          <p:cNvSpPr/>
          <p:nvPr>
            <p:custDataLst>
              <p:tags r:id="rId3"/>
            </p:custDataLst>
          </p:nvPr>
        </p:nvSpPr>
        <p:spPr>
          <a:xfrm>
            <a:off x="251521" y="2007790"/>
            <a:ext cx="1656183" cy="3941490"/>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fontAlgn="auto">
              <a:spcBef>
                <a:spcPts val="0"/>
              </a:spcBef>
              <a:spcAft>
                <a:spcPts val="0"/>
              </a:spcAft>
              <a:defRPr/>
            </a:pPr>
            <a:r>
              <a:rPr lang="en-US" sz="1400" b="1" dirty="0" smtClean="0">
                <a:solidFill>
                  <a:srgbClr val="002060"/>
                </a:solidFill>
                <a:latin typeface="Comic Sans MS" pitchFamily="66" charset="0"/>
                <a:cs typeface="Arial" pitchFamily="34" charset="0"/>
              </a:rPr>
              <a:t>Policy</a:t>
            </a:r>
            <a:r>
              <a:rPr lang="en-US" sz="1200" b="1" dirty="0" smtClean="0">
                <a:solidFill>
                  <a:srgbClr val="002060"/>
                </a:solidFill>
                <a:latin typeface="Comic Sans MS" pitchFamily="66" charset="0"/>
                <a:cs typeface="Arial" pitchFamily="34" charset="0"/>
              </a:rPr>
              <a:t>: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National environment (taxation, subsidies), International (PAC, monetary policy) </a:t>
            </a:r>
          </a:p>
          <a:p>
            <a:pPr fontAlgn="auto">
              <a:spcBef>
                <a:spcPts val="0"/>
              </a:spcBef>
              <a:spcAft>
                <a:spcPts val="0"/>
              </a:spcAft>
              <a:defRPr/>
            </a:pPr>
            <a:r>
              <a:rPr lang="en-US" sz="1400" b="1" dirty="0" smtClean="0">
                <a:solidFill>
                  <a:srgbClr val="002060"/>
                </a:solidFill>
                <a:latin typeface="Comic Sans MS" pitchFamily="66" charset="0"/>
                <a:cs typeface="Arial" pitchFamily="34" charset="0"/>
              </a:rPr>
              <a:t>Economy</a:t>
            </a:r>
            <a:r>
              <a:rPr lang="en-US" sz="1200" b="1" dirty="0" smtClean="0">
                <a:solidFill>
                  <a:srgbClr val="002060"/>
                </a:solidFill>
                <a:latin typeface="Comic Sans MS" pitchFamily="66" charset="0"/>
                <a:cs typeface="Arial" pitchFamily="34" charset="0"/>
              </a:rPr>
              <a:t>: </a:t>
            </a:r>
            <a:r>
              <a:rPr lang="en-US" sz="1200" dirty="0" smtClean="0">
                <a:solidFill>
                  <a:srgbClr val="002060"/>
                </a:solidFill>
                <a:latin typeface="Comic Sans MS" pitchFamily="66" charset="0"/>
                <a:cs typeface="Arial" pitchFamily="34" charset="0"/>
              </a:rPr>
              <a:t>Purchasing and spending power of customers and suppliers Social: Age pyramid, lifestyle, health </a:t>
            </a:r>
            <a:r>
              <a:rPr lang="en-US" sz="1400" b="1" dirty="0" smtClean="0">
                <a:solidFill>
                  <a:srgbClr val="002060"/>
                </a:solidFill>
                <a:latin typeface="Comic Sans MS" pitchFamily="66" charset="0"/>
                <a:cs typeface="Arial" pitchFamily="34" charset="0"/>
              </a:rPr>
              <a:t>Technology</a:t>
            </a:r>
            <a:r>
              <a:rPr lang="en-US" sz="1200" b="1" dirty="0" smtClean="0">
                <a:solidFill>
                  <a:srgbClr val="002060"/>
                </a:solidFill>
                <a:latin typeface="Comic Sans MS" pitchFamily="66" charset="0"/>
                <a:cs typeface="Arial" pitchFamily="34" charset="0"/>
              </a:rPr>
              <a:t>:</a:t>
            </a:r>
            <a:r>
              <a:rPr lang="en-US" sz="1200" dirty="0" smtClean="0">
                <a:solidFill>
                  <a:srgbClr val="002060"/>
                </a:solidFill>
                <a:latin typeface="Comic Sans MS" pitchFamily="66" charset="0"/>
                <a:cs typeface="Arial" pitchFamily="34" charset="0"/>
              </a:rPr>
              <a:t>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New technologies, innovation, research and development, patents</a:t>
            </a:r>
          </a:p>
        </p:txBody>
      </p:sp>
      <p:sp>
        <p:nvSpPr>
          <p:cNvPr id="26" name="Rectangle à coins arrondis 25"/>
          <p:cNvSpPr/>
          <p:nvPr>
            <p:custDataLst>
              <p:tags r:id="rId4"/>
            </p:custDataLst>
          </p:nvPr>
        </p:nvSpPr>
        <p:spPr>
          <a:xfrm>
            <a:off x="2123728" y="4653136"/>
            <a:ext cx="4267896" cy="1296144"/>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lvl="0" algn="just">
              <a:defRPr/>
            </a:pPr>
            <a:r>
              <a:rPr lang="en-US" sz="1400" b="1" dirty="0" smtClean="0">
                <a:solidFill>
                  <a:srgbClr val="002060"/>
                </a:solidFill>
                <a:latin typeface="Comic Sans MS" pitchFamily="66" charset="0"/>
                <a:cs typeface="Arial" pitchFamily="34" charset="0"/>
              </a:rPr>
              <a:t>Environment:</a:t>
            </a:r>
          </a:p>
          <a:p>
            <a:pPr lvl="0" algn="just">
              <a:defRPr/>
            </a:pPr>
            <a:r>
              <a:rPr lang="en-US" sz="1200" dirty="0" smtClean="0">
                <a:solidFill>
                  <a:srgbClr val="002060"/>
                </a:solidFill>
                <a:latin typeface="Comic Sans MS" pitchFamily="66" charset="0"/>
                <a:cs typeface="Arial" pitchFamily="34" charset="0"/>
              </a:rPr>
              <a:t>Ecology, raw materials, cost of energy, recycling, clean energy</a:t>
            </a:r>
          </a:p>
          <a:p>
            <a:pPr lvl="0" algn="just">
              <a:defRPr/>
            </a:pPr>
            <a:r>
              <a:rPr lang="en-US" sz="1400" b="1" dirty="0" smtClean="0">
                <a:solidFill>
                  <a:srgbClr val="002060"/>
                </a:solidFill>
                <a:latin typeface="Comic Sans MS" pitchFamily="66" charset="0"/>
                <a:cs typeface="Arial" pitchFamily="34" charset="0"/>
              </a:rPr>
              <a:t>Legislation:</a:t>
            </a:r>
          </a:p>
          <a:p>
            <a:pPr lvl="0" algn="just">
              <a:defRPr/>
            </a:pPr>
            <a:r>
              <a:rPr lang="en-US" sz="1200" dirty="0" smtClean="0">
                <a:solidFill>
                  <a:srgbClr val="002060"/>
                </a:solidFill>
                <a:latin typeface="Comic Sans MS" pitchFamily="66" charset="0"/>
                <a:cs typeface="Arial" pitchFamily="34" charset="0"/>
              </a:rPr>
              <a:t>Industrial property, labor law, standards, contract law, customs</a:t>
            </a:r>
            <a:endParaRPr lang="en-US" sz="1200" dirty="0">
              <a:solidFill>
                <a:srgbClr val="002060"/>
              </a:solidFill>
              <a:latin typeface="Comic Sans MS" pitchFamily="66" charset="0"/>
              <a:cs typeface="Arial" pitchFamily="34" charset="0"/>
            </a:endParaRPr>
          </a:p>
        </p:txBody>
      </p:sp>
      <p:pic>
        <p:nvPicPr>
          <p:cNvPr id="6" name="Imag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51720" y="2060848"/>
            <a:ext cx="4316307" cy="2319511"/>
          </a:xfrm>
          <a:prstGeom prst="rect">
            <a:avLst/>
          </a:prstGeom>
        </p:spPr>
      </p:pic>
    </p:spTree>
    <p:extLst>
      <p:ext uri="{BB962C8B-B14F-4D97-AF65-F5344CB8AC3E}">
        <p14:creationId xmlns:p14="http://schemas.microsoft.com/office/powerpoint/2010/main" val="2537901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custDataLst>
              <p:tags r:id="rId1"/>
            </p:custDataLst>
          </p:nvPr>
        </p:nvSpPr>
        <p:spPr>
          <a:xfrm>
            <a:off x="251521" y="985856"/>
            <a:ext cx="5400599" cy="1827021"/>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Table form tool allowing at the beginning of a project to identify the hazards, the situations, the potential risks.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A 1 to 5 assessment criterion is defined for the probability of occurrence and severity of consequences.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The hazards are prioritized.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Recommendations to eliminate or reduce the most important hazards are determined.</a:t>
            </a:r>
          </a:p>
        </p:txBody>
      </p:sp>
      <p:sp>
        <p:nvSpPr>
          <p:cNvPr id="4" name="Rectangle à coins arrondis 3"/>
          <p:cNvSpPr/>
          <p:nvPr/>
        </p:nvSpPr>
        <p:spPr bwMode="auto">
          <a:xfrm>
            <a:off x="251521" y="5589242"/>
            <a:ext cx="8645168" cy="1008110"/>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lgn="just">
              <a:defRPr/>
            </a:pPr>
            <a:endParaRPr lang="en-US" sz="500" dirty="0" smtClean="0">
              <a:solidFill>
                <a:srgbClr val="002060"/>
              </a:solidFill>
              <a:latin typeface="Comic Sans MS" pitchFamily="66" charset="0"/>
              <a:cs typeface="Arial" pitchFamily="34" charset="0"/>
            </a:endParaRPr>
          </a:p>
          <a:p>
            <a:pPr lvl="0" algn="just">
              <a:defRPr/>
            </a:pPr>
            <a:r>
              <a:rPr lang="en-US" sz="1200" dirty="0" smtClean="0">
                <a:solidFill>
                  <a:srgbClr val="002060"/>
                </a:solidFill>
                <a:latin typeface="Comic Sans MS" pitchFamily="66" charset="0"/>
                <a:cs typeface="Arial" pitchFamily="34" charset="0"/>
              </a:rPr>
              <a:t>Identify and classify hazards by importance.</a:t>
            </a:r>
          </a:p>
          <a:p>
            <a:pPr lvl="0" algn="just">
              <a:defRPr/>
            </a:pPr>
            <a:r>
              <a:rPr lang="en-US" sz="1200" dirty="0" smtClean="0">
                <a:solidFill>
                  <a:srgbClr val="002060"/>
                </a:solidFill>
                <a:latin typeface="Comic Sans MS" pitchFamily="66" charset="0"/>
                <a:cs typeface="Arial" pitchFamily="34" charset="0"/>
              </a:rPr>
              <a:t>Determine recommendations to reduce potential hazards with respect to the causes, severity or </a:t>
            </a:r>
            <a:r>
              <a:rPr lang="en-US" sz="1200" dirty="0" err="1" smtClean="0">
                <a:solidFill>
                  <a:srgbClr val="002060"/>
                </a:solidFill>
                <a:latin typeface="Comic Sans MS" pitchFamily="66" charset="0"/>
                <a:cs typeface="Arial" pitchFamily="34" charset="0"/>
              </a:rPr>
              <a:t>favourable</a:t>
            </a:r>
            <a:r>
              <a:rPr lang="en-US" sz="1200" dirty="0" smtClean="0">
                <a:solidFill>
                  <a:srgbClr val="002060"/>
                </a:solidFill>
                <a:latin typeface="Comic Sans MS" pitchFamily="66" charset="0"/>
                <a:cs typeface="Arial" pitchFamily="34" charset="0"/>
              </a:rPr>
              <a:t> conditions.</a:t>
            </a:r>
            <a:endParaRPr lang="en-US" sz="1200" dirty="0">
              <a:solidFill>
                <a:srgbClr val="002060"/>
              </a:solidFill>
              <a:latin typeface="Comic Sans MS" pitchFamily="66" charset="0"/>
              <a:cs typeface="Arial" pitchFamily="34" charset="0"/>
            </a:endParaRPr>
          </a:p>
        </p:txBody>
      </p:sp>
      <p:sp>
        <p:nvSpPr>
          <p:cNvPr id="22" name="Rectangle à coins arrondis 21"/>
          <p:cNvSpPr/>
          <p:nvPr/>
        </p:nvSpPr>
        <p:spPr>
          <a:xfrm>
            <a:off x="251521" y="260350"/>
            <a:ext cx="6129475"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800" b="1" dirty="0" smtClean="0">
                <a:ln w="1905"/>
                <a:solidFill>
                  <a:srgbClr val="00B0F0"/>
                </a:solidFill>
                <a:latin typeface="Comic Sans MS" pitchFamily="66" charset="0"/>
              </a:rPr>
              <a:t>   12</a:t>
            </a:r>
            <a:r>
              <a:rPr lang="en-US" sz="2800" b="1" dirty="0" smtClean="0">
                <a:ln w="1905"/>
                <a:solidFill>
                  <a:srgbClr val="002060"/>
                </a:solidFill>
                <a:latin typeface="Comic Sans MS" pitchFamily="66" charset="0"/>
              </a:rPr>
              <a:t> Preliminary hazard analysis</a:t>
            </a:r>
            <a:endParaRPr lang="en-US" sz="2800" b="1" dirty="0">
              <a:solidFill>
                <a:srgbClr val="002060"/>
              </a:solidFill>
              <a:latin typeface="Comic Sans MS" pitchFamily="66" charset="0"/>
            </a:endParaRPr>
          </a:p>
        </p:txBody>
      </p:sp>
      <p:sp>
        <p:nvSpPr>
          <p:cNvPr id="23" name="Rectangle à coins arrondis 22"/>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4" name="Picture 2" descr="C:\Users\AMI\Documents\Isolean\Fiches outils\III Méthode de résolution de problème\Résolution de problèm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6" name="Triangle rectangle 25"/>
          <p:cNvSpPr/>
          <p:nvPr/>
        </p:nvSpPr>
        <p:spPr>
          <a:xfrm rot="-2700000">
            <a:off x="6148336" y="3081229"/>
            <a:ext cx="166688" cy="166688"/>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bg1"/>
              </a:solidFill>
              <a:latin typeface="Comic Sans MS" pitchFamily="66" charset="0"/>
            </a:endParaRPr>
          </a:p>
        </p:txBody>
      </p:sp>
      <p:sp>
        <p:nvSpPr>
          <p:cNvPr id="28" name="Flèche vers le bas 27"/>
          <p:cNvSpPr/>
          <p:nvPr/>
        </p:nvSpPr>
        <p:spPr>
          <a:xfrm>
            <a:off x="5796136" y="1289720"/>
            <a:ext cx="484632" cy="5324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1</a:t>
            </a:r>
            <a:endParaRPr lang="en-US" dirty="0">
              <a:solidFill>
                <a:schemeClr val="bg1"/>
              </a:solidFill>
              <a:latin typeface="Comic Sans MS" pitchFamily="66" charset="0"/>
            </a:endParaRPr>
          </a:p>
        </p:txBody>
      </p:sp>
      <p:sp>
        <p:nvSpPr>
          <p:cNvPr id="29" name="Rectangle à coins arrondis 28"/>
          <p:cNvSpPr/>
          <p:nvPr/>
        </p:nvSpPr>
        <p:spPr>
          <a:xfrm>
            <a:off x="6380996" y="1268760"/>
            <a:ext cx="2515692" cy="55341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Build the team. Set the evaluation criteria</a:t>
            </a:r>
            <a:endParaRPr lang="en-US" sz="1200" dirty="0">
              <a:solidFill>
                <a:srgbClr val="002060"/>
              </a:solidFill>
              <a:latin typeface="Comic Sans MS" pitchFamily="66" charset="0"/>
              <a:cs typeface="Arial" charset="0"/>
            </a:endParaRPr>
          </a:p>
        </p:txBody>
      </p:sp>
      <p:sp>
        <p:nvSpPr>
          <p:cNvPr id="30" name="Rectangle à coins arrondis 29"/>
          <p:cNvSpPr/>
          <p:nvPr/>
        </p:nvSpPr>
        <p:spPr>
          <a:xfrm>
            <a:off x="6380996" y="1998138"/>
            <a:ext cx="2515692" cy="54411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Identify all potential hazards</a:t>
            </a:r>
            <a:endParaRPr lang="en-US" sz="1200" dirty="0">
              <a:solidFill>
                <a:srgbClr val="002060"/>
              </a:solidFill>
              <a:latin typeface="Comic Sans MS" pitchFamily="66" charset="0"/>
              <a:cs typeface="Arial" charset="0"/>
            </a:endParaRPr>
          </a:p>
        </p:txBody>
      </p:sp>
      <p:sp>
        <p:nvSpPr>
          <p:cNvPr id="31" name="Rectangle à coins arrondis 30"/>
          <p:cNvSpPr/>
          <p:nvPr/>
        </p:nvSpPr>
        <p:spPr>
          <a:xfrm>
            <a:off x="6380995" y="2686270"/>
            <a:ext cx="2515694" cy="1008111"/>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Determine for each hazard a note for its probability of occurrence and severity of consequences. Sort dangers.</a:t>
            </a:r>
            <a:endParaRPr lang="en-US" sz="1200" dirty="0">
              <a:solidFill>
                <a:srgbClr val="002060"/>
              </a:solidFill>
              <a:latin typeface="Comic Sans MS" pitchFamily="66" charset="0"/>
              <a:cs typeface="Arial" charset="0"/>
            </a:endParaRPr>
          </a:p>
        </p:txBody>
      </p:sp>
      <p:sp>
        <p:nvSpPr>
          <p:cNvPr id="32" name="Rectangle à coins arrondis 31"/>
          <p:cNvSpPr/>
          <p:nvPr/>
        </p:nvSpPr>
        <p:spPr>
          <a:xfrm>
            <a:off x="6380994" y="3838398"/>
            <a:ext cx="2515695" cy="60550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Analyze the characteristics of each hazard</a:t>
            </a:r>
            <a:endParaRPr lang="en-US" sz="1200" dirty="0">
              <a:solidFill>
                <a:srgbClr val="002060"/>
              </a:solidFill>
              <a:latin typeface="Comic Sans MS" pitchFamily="66" charset="0"/>
            </a:endParaRPr>
          </a:p>
        </p:txBody>
      </p:sp>
      <p:sp>
        <p:nvSpPr>
          <p:cNvPr id="34" name="Rectangle à coins arrondis 33"/>
          <p:cNvSpPr/>
          <p:nvPr/>
        </p:nvSpPr>
        <p:spPr>
          <a:xfrm>
            <a:off x="6380995" y="4591196"/>
            <a:ext cx="2515693" cy="831378"/>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Establish recommendations to eliminate or reduce hazards in priority</a:t>
            </a:r>
            <a:endParaRPr lang="en-US" sz="1200" dirty="0">
              <a:solidFill>
                <a:srgbClr val="002060"/>
              </a:solidFill>
              <a:latin typeface="Comic Sans MS" pitchFamily="66" charset="0"/>
              <a:cs typeface="Arial" charset="0"/>
            </a:endParaRPr>
          </a:p>
        </p:txBody>
      </p:sp>
      <p:sp>
        <p:nvSpPr>
          <p:cNvPr id="36" name="Flèche vers le bas 35"/>
          <p:cNvSpPr/>
          <p:nvPr/>
        </p:nvSpPr>
        <p:spPr>
          <a:xfrm>
            <a:off x="5796136" y="1998138"/>
            <a:ext cx="484632" cy="54411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2</a:t>
            </a:r>
            <a:endParaRPr lang="en-US" dirty="0">
              <a:solidFill>
                <a:schemeClr val="bg1"/>
              </a:solidFill>
              <a:latin typeface="Comic Sans MS" pitchFamily="66" charset="0"/>
            </a:endParaRPr>
          </a:p>
        </p:txBody>
      </p:sp>
      <p:sp>
        <p:nvSpPr>
          <p:cNvPr id="37" name="Flèche vers le bas 36"/>
          <p:cNvSpPr/>
          <p:nvPr/>
        </p:nvSpPr>
        <p:spPr>
          <a:xfrm>
            <a:off x="5796136" y="2686269"/>
            <a:ext cx="484632" cy="100811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3</a:t>
            </a:r>
            <a:endParaRPr lang="en-US" dirty="0">
              <a:solidFill>
                <a:schemeClr val="bg1"/>
              </a:solidFill>
              <a:latin typeface="Comic Sans MS" pitchFamily="66" charset="0"/>
            </a:endParaRPr>
          </a:p>
        </p:txBody>
      </p:sp>
      <p:sp>
        <p:nvSpPr>
          <p:cNvPr id="38" name="Flèche vers le bas 37"/>
          <p:cNvSpPr/>
          <p:nvPr/>
        </p:nvSpPr>
        <p:spPr>
          <a:xfrm>
            <a:off x="5796136" y="3880967"/>
            <a:ext cx="484632" cy="6055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4</a:t>
            </a:r>
            <a:endParaRPr lang="en-US" dirty="0">
              <a:solidFill>
                <a:schemeClr val="bg1"/>
              </a:solidFill>
              <a:latin typeface="Comic Sans MS" pitchFamily="66" charset="0"/>
            </a:endParaRPr>
          </a:p>
        </p:txBody>
      </p:sp>
      <p:sp>
        <p:nvSpPr>
          <p:cNvPr id="39" name="Flèche vers le bas 38"/>
          <p:cNvSpPr/>
          <p:nvPr/>
        </p:nvSpPr>
        <p:spPr>
          <a:xfrm>
            <a:off x="5796136" y="4591196"/>
            <a:ext cx="484632" cy="83137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5</a:t>
            </a:r>
            <a:endParaRPr lang="en-US" dirty="0">
              <a:solidFill>
                <a:schemeClr val="bg1"/>
              </a:solidFill>
              <a:latin typeface="Comic Sans MS" pitchFamily="66" charset="0"/>
            </a:endParaRPr>
          </a:p>
        </p:txBody>
      </p:sp>
      <p:sp>
        <p:nvSpPr>
          <p:cNvPr id="43" name="Rectangle à coins arrondis 42"/>
          <p:cNvSpPr/>
          <p:nvPr>
            <p:custDataLst>
              <p:tags r:id="rId2"/>
            </p:custDataLst>
          </p:nvPr>
        </p:nvSpPr>
        <p:spPr>
          <a:xfrm>
            <a:off x="6380996" y="908720"/>
            <a:ext cx="2502674"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Method:</a:t>
            </a:r>
            <a:endParaRPr lang="en-US" sz="1100" b="1" dirty="0">
              <a:solidFill>
                <a:srgbClr val="002060"/>
              </a:solidFill>
              <a:latin typeface="Comic Sans MS" pitchFamily="66" charset="0"/>
              <a:cs typeface="Arial" pitchFamily="34" charset="0"/>
            </a:endParaRPr>
          </a:p>
        </p:txBody>
      </p:sp>
      <p:graphicFrame>
        <p:nvGraphicFramePr>
          <p:cNvPr id="2" name="Tableau 1"/>
          <p:cNvGraphicFramePr>
            <a:graphicFrameLocks noGrp="1"/>
          </p:cNvGraphicFramePr>
          <p:nvPr>
            <p:extLst>
              <p:ext uri="{D42A27DB-BD31-4B8C-83A1-F6EECF244321}">
                <p14:modId xmlns:p14="http://schemas.microsoft.com/office/powerpoint/2010/main" val="1684879855"/>
              </p:ext>
            </p:extLst>
          </p:nvPr>
        </p:nvGraphicFramePr>
        <p:xfrm>
          <a:off x="251521" y="2996952"/>
          <a:ext cx="5400599" cy="2311400"/>
        </p:xfrm>
        <a:graphic>
          <a:graphicData uri="http://schemas.openxmlformats.org/drawingml/2006/table">
            <a:tbl>
              <a:tblPr firstRow="1" bandRow="1">
                <a:tableStyleId>{5940675A-B579-460E-94D1-54222C63F5DA}</a:tableStyleId>
              </a:tblPr>
              <a:tblGrid>
                <a:gridCol w="720079"/>
                <a:gridCol w="648072"/>
                <a:gridCol w="648072"/>
                <a:gridCol w="1008112"/>
                <a:gridCol w="1152128"/>
                <a:gridCol w="1224136"/>
              </a:tblGrid>
              <a:tr h="370840">
                <a:tc>
                  <a:txBody>
                    <a:bodyPr/>
                    <a:lstStyle/>
                    <a:p>
                      <a:r>
                        <a:rPr lang="fr-FR" sz="1200" dirty="0" smtClean="0">
                          <a:latin typeface="Comic Sans MS" pitchFamily="66" charset="0"/>
                        </a:rPr>
                        <a:t>Hazard</a:t>
                      </a:r>
                      <a:endParaRPr lang="fr-FR" sz="1200" dirty="0">
                        <a:solidFill>
                          <a:srgbClr val="002060"/>
                        </a:solidFill>
                        <a:latin typeface="Comic Sans MS" pitchFamily="66" charset="0"/>
                      </a:endParaRPr>
                    </a:p>
                  </a:txBody>
                  <a:tcPr>
                    <a:solidFill>
                      <a:srgbClr val="FFC000"/>
                    </a:solidFill>
                  </a:tcPr>
                </a:tc>
                <a:tc>
                  <a:txBody>
                    <a:bodyPr/>
                    <a:lstStyle/>
                    <a:p>
                      <a:r>
                        <a:rPr lang="fr-FR" sz="1200" dirty="0" smtClean="0">
                          <a:latin typeface="Comic Sans MS" pitchFamily="66" charset="0"/>
                        </a:rPr>
                        <a:t>Cause</a:t>
                      </a:r>
                      <a:endParaRPr lang="fr-FR" sz="1200" dirty="0">
                        <a:solidFill>
                          <a:srgbClr val="002060"/>
                        </a:solidFill>
                        <a:latin typeface="Comic Sans MS" pitchFamily="66" charset="0"/>
                      </a:endParaRPr>
                    </a:p>
                  </a:txBody>
                  <a:tcPr>
                    <a:solidFill>
                      <a:srgbClr val="FFC000"/>
                    </a:solidFill>
                  </a:tcPr>
                </a:tc>
                <a:tc>
                  <a:txBody>
                    <a:bodyPr/>
                    <a:lstStyle/>
                    <a:p>
                      <a:r>
                        <a:rPr lang="fr-FR" sz="1200" dirty="0" smtClean="0">
                          <a:latin typeface="Comic Sans MS" pitchFamily="66" charset="0"/>
                        </a:rPr>
                        <a:t>Effet</a:t>
                      </a:r>
                      <a:endParaRPr lang="fr-FR" sz="1200" dirty="0">
                        <a:solidFill>
                          <a:srgbClr val="002060"/>
                        </a:solidFill>
                        <a:latin typeface="Comic Sans MS" pitchFamily="66" charset="0"/>
                      </a:endParaRPr>
                    </a:p>
                  </a:txBody>
                  <a:tcPr>
                    <a:solidFill>
                      <a:srgbClr val="FFC000"/>
                    </a:solidFill>
                  </a:tcPr>
                </a:tc>
                <a:tc>
                  <a:txBody>
                    <a:bodyPr/>
                    <a:lstStyle/>
                    <a:p>
                      <a:r>
                        <a:rPr lang="fr-FR" sz="1200" dirty="0" smtClean="0">
                          <a:latin typeface="Comic Sans MS" pitchFamily="66" charset="0"/>
                        </a:rPr>
                        <a:t>Favorable conditions</a:t>
                      </a:r>
                      <a:endParaRPr lang="fr-FR" sz="1200" dirty="0">
                        <a:solidFill>
                          <a:srgbClr val="002060"/>
                        </a:solidFill>
                        <a:latin typeface="Comic Sans MS" pitchFamily="66" charset="0"/>
                      </a:endParaRPr>
                    </a:p>
                  </a:txBody>
                  <a:tcPr>
                    <a:solidFill>
                      <a:srgbClr val="FFC000"/>
                    </a:solidFill>
                  </a:tcPr>
                </a:tc>
                <a:tc>
                  <a:txBody>
                    <a:bodyPr/>
                    <a:lstStyle/>
                    <a:p>
                      <a:r>
                        <a:rPr lang="fr-FR" sz="1200" dirty="0" smtClean="0">
                          <a:latin typeface="Comic Sans MS" pitchFamily="66" charset="0"/>
                        </a:rPr>
                        <a:t>Occurrence </a:t>
                      </a:r>
                      <a:r>
                        <a:rPr lang="fr-FR" sz="1200" dirty="0" err="1" smtClean="0">
                          <a:latin typeface="Comic Sans MS" pitchFamily="66" charset="0"/>
                        </a:rPr>
                        <a:t>probability</a:t>
                      </a:r>
                      <a:r>
                        <a:rPr lang="fr-FR" sz="1200" dirty="0" smtClean="0">
                          <a:latin typeface="Comic Sans MS" pitchFamily="66" charset="0"/>
                        </a:rPr>
                        <a:t> </a:t>
                      </a:r>
                      <a:endParaRPr lang="fr-FR" sz="1200" dirty="0">
                        <a:solidFill>
                          <a:srgbClr val="002060"/>
                        </a:solidFill>
                        <a:latin typeface="Comic Sans MS" pitchFamily="66" charset="0"/>
                      </a:endParaRPr>
                    </a:p>
                  </a:txBody>
                  <a:tcPr>
                    <a:solidFill>
                      <a:srgbClr val="FFC000"/>
                    </a:solidFill>
                  </a:tcPr>
                </a:tc>
                <a:tc>
                  <a:txBody>
                    <a:bodyPr/>
                    <a:lstStyle/>
                    <a:p>
                      <a:r>
                        <a:rPr lang="fr-FR" sz="1200" dirty="0" err="1" smtClean="0">
                          <a:latin typeface="Comic Sans MS" pitchFamily="66" charset="0"/>
                        </a:rPr>
                        <a:t>Severity</a:t>
                      </a:r>
                      <a:r>
                        <a:rPr lang="fr-FR" sz="1200" dirty="0" smtClean="0">
                          <a:latin typeface="Comic Sans MS" pitchFamily="66" charset="0"/>
                        </a:rPr>
                        <a:t> of </a:t>
                      </a:r>
                      <a:r>
                        <a:rPr lang="fr-FR" sz="1200" dirty="0" err="1" smtClean="0">
                          <a:latin typeface="Comic Sans MS" pitchFamily="66" charset="0"/>
                        </a:rPr>
                        <a:t>consequences</a:t>
                      </a:r>
                      <a:endParaRPr lang="fr-FR" sz="1200" dirty="0">
                        <a:solidFill>
                          <a:srgbClr val="002060"/>
                        </a:solidFill>
                        <a:latin typeface="Comic Sans MS" pitchFamily="66" charset="0"/>
                      </a:endParaRPr>
                    </a:p>
                  </a:txBody>
                  <a:tcPr>
                    <a:solidFill>
                      <a:srgbClr val="FFC000"/>
                    </a:solidFill>
                  </a:tcPr>
                </a:tc>
              </a:tr>
              <a:tr h="370840">
                <a:tc>
                  <a:txBody>
                    <a:bodyPr/>
                    <a:lstStyle/>
                    <a:p>
                      <a:r>
                        <a:rPr lang="fr-FR" sz="1200" dirty="0" smtClean="0">
                          <a:latin typeface="Comic Sans MS" pitchFamily="66" charset="0"/>
                        </a:rPr>
                        <a:t>1</a:t>
                      </a:r>
                      <a:endParaRPr lang="fr-FR" sz="1200" dirty="0">
                        <a:latin typeface="Comic Sans MS" pitchFamily="66" charset="0"/>
                      </a:endParaRPr>
                    </a:p>
                  </a:txBody>
                  <a:tcPr/>
                </a:tc>
                <a:tc>
                  <a:txBody>
                    <a:bodyPr/>
                    <a:lstStyle/>
                    <a:p>
                      <a:endParaRPr lang="fr-FR" sz="1200">
                        <a:latin typeface="Comic Sans MS" pitchFamily="66" charset="0"/>
                      </a:endParaRPr>
                    </a:p>
                  </a:txBody>
                  <a:tcPr/>
                </a:tc>
                <a:tc>
                  <a:txBody>
                    <a:bodyPr/>
                    <a:lstStyle/>
                    <a:p>
                      <a:endParaRPr lang="fr-FR" sz="1200" dirty="0">
                        <a:latin typeface="Comic Sans MS" pitchFamily="66" charset="0"/>
                      </a:endParaRPr>
                    </a:p>
                  </a:txBody>
                  <a:tcPr/>
                </a:tc>
                <a:tc>
                  <a:txBody>
                    <a:bodyPr/>
                    <a:lstStyle/>
                    <a:p>
                      <a:endParaRPr lang="fr-FR" sz="1200" dirty="0">
                        <a:latin typeface="Comic Sans MS" pitchFamily="66" charset="0"/>
                      </a:endParaRPr>
                    </a:p>
                  </a:txBody>
                  <a:tcPr/>
                </a:tc>
                <a:tc>
                  <a:txBody>
                    <a:bodyPr/>
                    <a:lstStyle/>
                    <a:p>
                      <a:r>
                        <a:rPr lang="fr-FR" sz="1200" dirty="0" smtClean="0">
                          <a:latin typeface="Comic Sans MS" pitchFamily="66" charset="0"/>
                        </a:rPr>
                        <a:t>4</a:t>
                      </a:r>
                      <a:endParaRPr lang="fr-FR" sz="1200" dirty="0">
                        <a:latin typeface="Comic Sans MS" pitchFamily="66" charset="0"/>
                      </a:endParaRPr>
                    </a:p>
                  </a:txBody>
                  <a:tcPr/>
                </a:tc>
                <a:tc>
                  <a:txBody>
                    <a:bodyPr/>
                    <a:lstStyle/>
                    <a:p>
                      <a:r>
                        <a:rPr lang="fr-FR" sz="1200" dirty="0" smtClean="0">
                          <a:latin typeface="Comic Sans MS" pitchFamily="66" charset="0"/>
                        </a:rPr>
                        <a:t>5</a:t>
                      </a:r>
                      <a:endParaRPr lang="fr-FR" sz="1200" dirty="0">
                        <a:latin typeface="Comic Sans MS" pitchFamily="66" charset="0"/>
                      </a:endParaRPr>
                    </a:p>
                  </a:txBody>
                  <a:tcPr/>
                </a:tc>
              </a:tr>
              <a:tr h="370840">
                <a:tc>
                  <a:txBody>
                    <a:bodyPr/>
                    <a:lstStyle/>
                    <a:p>
                      <a:r>
                        <a:rPr lang="fr-FR" sz="1200" dirty="0" smtClean="0">
                          <a:latin typeface="Comic Sans MS" pitchFamily="66" charset="0"/>
                        </a:rPr>
                        <a:t>2</a:t>
                      </a:r>
                      <a:endParaRPr lang="fr-FR" sz="1200" dirty="0">
                        <a:latin typeface="Comic Sans MS" pitchFamily="66" charset="0"/>
                      </a:endParaRPr>
                    </a:p>
                  </a:txBody>
                  <a:tcPr/>
                </a:tc>
                <a:tc>
                  <a:txBody>
                    <a:bodyPr/>
                    <a:lstStyle/>
                    <a:p>
                      <a:endParaRPr lang="fr-FR" sz="1200">
                        <a:latin typeface="Comic Sans MS" pitchFamily="66" charset="0"/>
                      </a:endParaRPr>
                    </a:p>
                  </a:txBody>
                  <a:tcPr/>
                </a:tc>
                <a:tc>
                  <a:txBody>
                    <a:bodyPr/>
                    <a:lstStyle/>
                    <a:p>
                      <a:endParaRPr lang="fr-FR" sz="1200" dirty="0">
                        <a:latin typeface="Comic Sans MS" pitchFamily="66" charset="0"/>
                      </a:endParaRPr>
                    </a:p>
                  </a:txBody>
                  <a:tcPr/>
                </a:tc>
                <a:tc>
                  <a:txBody>
                    <a:bodyPr/>
                    <a:lstStyle/>
                    <a:p>
                      <a:endParaRPr lang="fr-FR" sz="1200" dirty="0">
                        <a:latin typeface="Comic Sans MS" pitchFamily="66" charset="0"/>
                      </a:endParaRPr>
                    </a:p>
                  </a:txBody>
                  <a:tcPr/>
                </a:tc>
                <a:tc>
                  <a:txBody>
                    <a:bodyPr/>
                    <a:lstStyle/>
                    <a:p>
                      <a:r>
                        <a:rPr lang="fr-FR" sz="1200" dirty="0" smtClean="0">
                          <a:latin typeface="Comic Sans MS" pitchFamily="66" charset="0"/>
                        </a:rPr>
                        <a:t>4</a:t>
                      </a:r>
                      <a:endParaRPr lang="fr-FR" sz="1200" dirty="0">
                        <a:latin typeface="Comic Sans MS" pitchFamily="66" charset="0"/>
                      </a:endParaRPr>
                    </a:p>
                  </a:txBody>
                  <a:tcPr/>
                </a:tc>
                <a:tc>
                  <a:txBody>
                    <a:bodyPr/>
                    <a:lstStyle/>
                    <a:p>
                      <a:r>
                        <a:rPr lang="fr-FR" sz="1200" dirty="0" smtClean="0">
                          <a:latin typeface="Comic Sans MS" pitchFamily="66" charset="0"/>
                        </a:rPr>
                        <a:t>2</a:t>
                      </a:r>
                      <a:endParaRPr lang="fr-FR" sz="1200" dirty="0">
                        <a:latin typeface="Comic Sans MS" pitchFamily="66" charset="0"/>
                      </a:endParaRPr>
                    </a:p>
                  </a:txBody>
                  <a:tcPr/>
                </a:tc>
              </a:tr>
              <a:tr h="370840">
                <a:tc>
                  <a:txBody>
                    <a:bodyPr/>
                    <a:lstStyle/>
                    <a:p>
                      <a:r>
                        <a:rPr lang="fr-FR" sz="1200" dirty="0" smtClean="0">
                          <a:latin typeface="Comic Sans MS" pitchFamily="66" charset="0"/>
                        </a:rPr>
                        <a:t>3</a:t>
                      </a:r>
                      <a:endParaRPr lang="fr-FR" sz="1200" dirty="0">
                        <a:latin typeface="Comic Sans MS" pitchFamily="66" charset="0"/>
                      </a:endParaRPr>
                    </a:p>
                  </a:txBody>
                  <a:tcPr/>
                </a:tc>
                <a:tc>
                  <a:txBody>
                    <a:bodyPr/>
                    <a:lstStyle/>
                    <a:p>
                      <a:endParaRPr lang="fr-FR" sz="1200" dirty="0">
                        <a:latin typeface="Comic Sans MS" pitchFamily="66" charset="0"/>
                      </a:endParaRPr>
                    </a:p>
                  </a:txBody>
                  <a:tcPr/>
                </a:tc>
                <a:tc>
                  <a:txBody>
                    <a:bodyPr/>
                    <a:lstStyle/>
                    <a:p>
                      <a:endParaRPr lang="fr-FR" sz="1200" dirty="0">
                        <a:latin typeface="Comic Sans MS" pitchFamily="66" charset="0"/>
                      </a:endParaRPr>
                    </a:p>
                  </a:txBody>
                  <a:tcPr/>
                </a:tc>
                <a:tc>
                  <a:txBody>
                    <a:bodyPr/>
                    <a:lstStyle/>
                    <a:p>
                      <a:endParaRPr lang="fr-FR" sz="1200" dirty="0">
                        <a:latin typeface="Comic Sans MS" pitchFamily="66" charset="0"/>
                      </a:endParaRPr>
                    </a:p>
                  </a:txBody>
                  <a:tcPr/>
                </a:tc>
                <a:tc>
                  <a:txBody>
                    <a:bodyPr/>
                    <a:lstStyle/>
                    <a:p>
                      <a:r>
                        <a:rPr lang="fr-FR" sz="1200" dirty="0" smtClean="0">
                          <a:latin typeface="Comic Sans MS" pitchFamily="66" charset="0"/>
                        </a:rPr>
                        <a:t>2</a:t>
                      </a:r>
                      <a:endParaRPr lang="fr-FR" sz="1200" dirty="0">
                        <a:latin typeface="Comic Sans MS" pitchFamily="66" charset="0"/>
                      </a:endParaRPr>
                    </a:p>
                  </a:txBody>
                  <a:tcPr/>
                </a:tc>
                <a:tc>
                  <a:txBody>
                    <a:bodyPr/>
                    <a:lstStyle/>
                    <a:p>
                      <a:r>
                        <a:rPr lang="fr-FR" sz="1200" dirty="0" smtClean="0">
                          <a:latin typeface="Comic Sans MS" pitchFamily="66" charset="0"/>
                        </a:rPr>
                        <a:t>3</a:t>
                      </a:r>
                      <a:endParaRPr lang="fr-FR" sz="1200" dirty="0">
                        <a:latin typeface="Comic Sans MS" pitchFamily="66" charset="0"/>
                      </a:endParaRPr>
                    </a:p>
                  </a:txBody>
                  <a:tcPr/>
                </a:tc>
              </a:tr>
              <a:tr h="370840">
                <a:tc>
                  <a:txBody>
                    <a:bodyPr/>
                    <a:lstStyle/>
                    <a:p>
                      <a:r>
                        <a:rPr lang="fr-FR" sz="1200" dirty="0" smtClean="0">
                          <a:latin typeface="Comic Sans MS" pitchFamily="66" charset="0"/>
                        </a:rPr>
                        <a:t>4</a:t>
                      </a:r>
                      <a:endParaRPr lang="fr-FR" sz="1200" dirty="0">
                        <a:latin typeface="Comic Sans MS" pitchFamily="66" charset="0"/>
                      </a:endParaRPr>
                    </a:p>
                  </a:txBody>
                  <a:tcPr/>
                </a:tc>
                <a:tc>
                  <a:txBody>
                    <a:bodyPr/>
                    <a:lstStyle/>
                    <a:p>
                      <a:endParaRPr lang="fr-FR" sz="1200" dirty="0">
                        <a:latin typeface="Comic Sans MS" pitchFamily="66" charset="0"/>
                      </a:endParaRPr>
                    </a:p>
                  </a:txBody>
                  <a:tcPr/>
                </a:tc>
                <a:tc>
                  <a:txBody>
                    <a:bodyPr/>
                    <a:lstStyle/>
                    <a:p>
                      <a:endParaRPr lang="fr-FR" sz="1200" dirty="0">
                        <a:latin typeface="Comic Sans MS" pitchFamily="66" charset="0"/>
                      </a:endParaRPr>
                    </a:p>
                  </a:txBody>
                  <a:tcPr/>
                </a:tc>
                <a:tc>
                  <a:txBody>
                    <a:bodyPr/>
                    <a:lstStyle/>
                    <a:p>
                      <a:endParaRPr lang="fr-FR" sz="1200" dirty="0">
                        <a:latin typeface="Comic Sans MS" pitchFamily="66" charset="0"/>
                      </a:endParaRPr>
                    </a:p>
                  </a:txBody>
                  <a:tcPr/>
                </a:tc>
                <a:tc>
                  <a:txBody>
                    <a:bodyPr/>
                    <a:lstStyle/>
                    <a:p>
                      <a:r>
                        <a:rPr lang="fr-FR" sz="1200" dirty="0" smtClean="0">
                          <a:latin typeface="Comic Sans MS" pitchFamily="66" charset="0"/>
                        </a:rPr>
                        <a:t>2</a:t>
                      </a:r>
                      <a:endParaRPr lang="fr-FR" sz="1200" dirty="0">
                        <a:latin typeface="Comic Sans MS" pitchFamily="66" charset="0"/>
                      </a:endParaRPr>
                    </a:p>
                  </a:txBody>
                  <a:tcPr/>
                </a:tc>
                <a:tc>
                  <a:txBody>
                    <a:bodyPr/>
                    <a:lstStyle/>
                    <a:p>
                      <a:r>
                        <a:rPr lang="fr-FR" sz="1200" dirty="0" smtClean="0">
                          <a:latin typeface="Comic Sans MS" pitchFamily="66" charset="0"/>
                        </a:rPr>
                        <a:t>2</a:t>
                      </a:r>
                      <a:endParaRPr lang="fr-FR" sz="1200" dirty="0">
                        <a:latin typeface="Comic Sans MS" pitchFamily="66" charset="0"/>
                      </a:endParaRPr>
                    </a:p>
                  </a:txBody>
                  <a:tcPr/>
                </a:tc>
              </a:tr>
              <a:tr h="370840">
                <a:tc>
                  <a:txBody>
                    <a:bodyPr/>
                    <a:lstStyle/>
                    <a:p>
                      <a:r>
                        <a:rPr lang="fr-FR" sz="1200" dirty="0" smtClean="0">
                          <a:latin typeface="Comic Sans MS" pitchFamily="66" charset="0"/>
                        </a:rPr>
                        <a:t>5</a:t>
                      </a:r>
                      <a:endParaRPr lang="fr-FR" sz="1200" dirty="0">
                        <a:latin typeface="Comic Sans MS" pitchFamily="66" charset="0"/>
                      </a:endParaRPr>
                    </a:p>
                  </a:txBody>
                  <a:tcPr/>
                </a:tc>
                <a:tc>
                  <a:txBody>
                    <a:bodyPr/>
                    <a:lstStyle/>
                    <a:p>
                      <a:endParaRPr lang="fr-FR" sz="1200">
                        <a:latin typeface="Comic Sans MS" pitchFamily="66" charset="0"/>
                      </a:endParaRPr>
                    </a:p>
                  </a:txBody>
                  <a:tcPr/>
                </a:tc>
                <a:tc>
                  <a:txBody>
                    <a:bodyPr/>
                    <a:lstStyle/>
                    <a:p>
                      <a:endParaRPr lang="fr-FR" sz="1200" dirty="0">
                        <a:latin typeface="Comic Sans MS" pitchFamily="66" charset="0"/>
                      </a:endParaRPr>
                    </a:p>
                  </a:txBody>
                  <a:tcPr/>
                </a:tc>
                <a:tc>
                  <a:txBody>
                    <a:bodyPr/>
                    <a:lstStyle/>
                    <a:p>
                      <a:endParaRPr lang="fr-FR" sz="1200" dirty="0">
                        <a:latin typeface="Comic Sans MS" pitchFamily="66" charset="0"/>
                      </a:endParaRPr>
                    </a:p>
                  </a:txBody>
                  <a:tcPr/>
                </a:tc>
                <a:tc>
                  <a:txBody>
                    <a:bodyPr/>
                    <a:lstStyle/>
                    <a:p>
                      <a:r>
                        <a:rPr lang="fr-FR" sz="1200" dirty="0" smtClean="0">
                          <a:latin typeface="Comic Sans MS" pitchFamily="66" charset="0"/>
                        </a:rPr>
                        <a:t>1</a:t>
                      </a:r>
                      <a:endParaRPr lang="fr-FR" sz="1200" dirty="0">
                        <a:latin typeface="Comic Sans MS" pitchFamily="66" charset="0"/>
                      </a:endParaRPr>
                    </a:p>
                  </a:txBody>
                  <a:tcPr/>
                </a:tc>
                <a:tc>
                  <a:txBody>
                    <a:bodyPr/>
                    <a:lstStyle/>
                    <a:p>
                      <a:r>
                        <a:rPr lang="fr-FR" sz="1200" dirty="0" smtClean="0">
                          <a:latin typeface="Comic Sans MS" pitchFamily="66" charset="0"/>
                        </a:rPr>
                        <a:t>2</a:t>
                      </a:r>
                      <a:endParaRPr lang="fr-FR" sz="1200" dirty="0">
                        <a:latin typeface="Comic Sans MS" pitchFamily="66" charset="0"/>
                      </a:endParaRPr>
                    </a:p>
                  </a:txBody>
                  <a:tcPr/>
                </a:tc>
              </a:tr>
            </a:tbl>
          </a:graphicData>
        </a:graphic>
      </p:graphicFrame>
    </p:spTree>
    <p:extLst>
      <p:ext uri="{BB962C8B-B14F-4D97-AF65-F5344CB8AC3E}">
        <p14:creationId xmlns:p14="http://schemas.microsoft.com/office/powerpoint/2010/main" val="40883389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Image 43" descr="iStock_000006755469Small.jpg"/>
          <p:cNvPicPr/>
          <p:nvPr/>
        </p:nvPicPr>
        <p:blipFill>
          <a:blip r:embed="rId4" cstate="print"/>
          <a:stretch>
            <a:fillRect/>
          </a:stretch>
        </p:blipFill>
        <p:spPr>
          <a:xfrm>
            <a:off x="2123728" y="3215852"/>
            <a:ext cx="3384377" cy="3525516"/>
          </a:xfrm>
          <a:prstGeom prst="rect">
            <a:avLst/>
          </a:prstGeom>
          <a:ln>
            <a:noFill/>
          </a:ln>
          <a:effectLst>
            <a:softEdge rad="112500"/>
          </a:effectLst>
        </p:spPr>
      </p:pic>
      <p:sp>
        <p:nvSpPr>
          <p:cNvPr id="3" name="Rectangle à coins arrondis 2"/>
          <p:cNvSpPr/>
          <p:nvPr>
            <p:custDataLst>
              <p:tags r:id="rId1"/>
            </p:custDataLst>
          </p:nvPr>
        </p:nvSpPr>
        <p:spPr>
          <a:xfrm>
            <a:off x="251521" y="985857"/>
            <a:ext cx="5256583" cy="2376493"/>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Problem solving method. Discover the root cause of any undesirable event in order to eradicate it definitively.</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Multidisciplinary team tool on the field.</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Combine the benefits of other tools such as:</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Brainstorming</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WWWWHHW</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5 W</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5 M</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Search among all possible causes the one which is good without fear to experiment. </a:t>
            </a:r>
            <a:endParaRPr lang="en-US" sz="1200" dirty="0">
              <a:solidFill>
                <a:srgbClr val="002060"/>
              </a:solidFill>
              <a:latin typeface="Comic Sans MS" pitchFamily="66" charset="0"/>
              <a:cs typeface="Arial" pitchFamily="34" charset="0"/>
            </a:endParaRPr>
          </a:p>
        </p:txBody>
      </p:sp>
      <p:sp>
        <p:nvSpPr>
          <p:cNvPr id="4" name="Rectangle à coins arrondis 3"/>
          <p:cNvSpPr/>
          <p:nvPr/>
        </p:nvSpPr>
        <p:spPr bwMode="auto">
          <a:xfrm>
            <a:off x="251521" y="3544589"/>
            <a:ext cx="1728191" cy="3052763"/>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defRPr/>
            </a:pPr>
            <a:endParaRPr lang="en-US" sz="500" dirty="0" smtClean="0">
              <a:solidFill>
                <a:srgbClr val="002060"/>
              </a:solidFill>
              <a:latin typeface="Comic Sans MS" pitchFamily="66" charset="0"/>
              <a:cs typeface="Arial" pitchFamily="34" charset="0"/>
            </a:endParaRPr>
          </a:p>
          <a:p>
            <a:pPr lvl="0">
              <a:defRPr/>
            </a:pPr>
            <a:r>
              <a:rPr lang="en-US" sz="1200" dirty="0" smtClean="0">
                <a:solidFill>
                  <a:srgbClr val="002060"/>
                </a:solidFill>
                <a:latin typeface="Comic Sans MS" pitchFamily="66" charset="0"/>
                <a:cs typeface="Arial" pitchFamily="34" charset="0"/>
              </a:rPr>
              <a:t>Foster teamwork and employee involvement.</a:t>
            </a:r>
          </a:p>
          <a:p>
            <a:pPr lvl="0">
              <a:defRPr/>
            </a:pPr>
            <a:r>
              <a:rPr lang="en-US" sz="1200" dirty="0" smtClean="0">
                <a:solidFill>
                  <a:srgbClr val="002060"/>
                </a:solidFill>
                <a:latin typeface="Comic Sans MS" pitchFamily="66" charset="0"/>
                <a:cs typeface="Arial" pitchFamily="34" charset="0"/>
              </a:rPr>
              <a:t>Prevent a recurrence of the problem.</a:t>
            </a:r>
          </a:p>
          <a:p>
            <a:pPr lvl="0">
              <a:defRPr/>
            </a:pPr>
            <a:r>
              <a:rPr lang="en-US" sz="1200" dirty="0" smtClean="0">
                <a:solidFill>
                  <a:srgbClr val="002060"/>
                </a:solidFill>
                <a:latin typeface="Comic Sans MS" pitchFamily="66" charset="0"/>
                <a:cs typeface="Arial" pitchFamily="34" charset="0"/>
              </a:rPr>
              <a:t>Strengthening customer confidence by informing him on actions taken.</a:t>
            </a:r>
          </a:p>
          <a:p>
            <a:pPr lvl="0">
              <a:defRPr/>
            </a:pPr>
            <a:r>
              <a:rPr lang="en-US" sz="1200" dirty="0" smtClean="0">
                <a:solidFill>
                  <a:srgbClr val="002060"/>
                </a:solidFill>
                <a:latin typeface="Comic Sans MS" pitchFamily="66" charset="0"/>
                <a:cs typeface="Arial" pitchFamily="34" charset="0"/>
              </a:rPr>
              <a:t>Share best practices in other services.</a:t>
            </a:r>
            <a:endParaRPr lang="en-US" sz="1200" dirty="0">
              <a:solidFill>
                <a:srgbClr val="002060"/>
              </a:solidFill>
              <a:latin typeface="Comic Sans MS" pitchFamily="66" charset="0"/>
              <a:cs typeface="Arial" pitchFamily="34" charset="0"/>
            </a:endParaRPr>
          </a:p>
        </p:txBody>
      </p:sp>
      <p:sp>
        <p:nvSpPr>
          <p:cNvPr id="22" name="Rectangle à coins arrondis 21"/>
          <p:cNvSpPr/>
          <p:nvPr/>
        </p:nvSpPr>
        <p:spPr>
          <a:xfrm>
            <a:off x="251521" y="260350"/>
            <a:ext cx="6120679"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800" b="1" dirty="0" smtClean="0">
                <a:ln w="1905"/>
                <a:solidFill>
                  <a:srgbClr val="00B0F0"/>
                </a:solidFill>
                <a:latin typeface="Comic Sans MS" pitchFamily="66" charset="0"/>
              </a:rPr>
              <a:t>   13</a:t>
            </a:r>
            <a:r>
              <a:rPr lang="en-US" sz="2800" b="1" dirty="0" smtClean="0">
                <a:ln w="1905"/>
                <a:solidFill>
                  <a:srgbClr val="002060"/>
                </a:solidFill>
                <a:latin typeface="Comic Sans MS" pitchFamily="66" charset="0"/>
              </a:rPr>
              <a:t> RCA, root cause analysis</a:t>
            </a:r>
            <a:endParaRPr lang="en-US" sz="2800" b="1" dirty="0">
              <a:solidFill>
                <a:srgbClr val="002060"/>
              </a:solidFill>
              <a:latin typeface="Comic Sans MS" pitchFamily="66" charset="0"/>
            </a:endParaRPr>
          </a:p>
        </p:txBody>
      </p:sp>
      <p:sp>
        <p:nvSpPr>
          <p:cNvPr id="23" name="Rectangle à coins arrondis 22"/>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4" name="Picture 2" descr="C:\Users\AMI\Documents\Isolean\Fiches outils\III Méthode de résolution de problème\Résolution de problème.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8" name="Flèche vers le bas 27"/>
          <p:cNvSpPr/>
          <p:nvPr/>
        </p:nvSpPr>
        <p:spPr>
          <a:xfrm>
            <a:off x="5796136" y="1328340"/>
            <a:ext cx="484632" cy="5324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1</a:t>
            </a:r>
            <a:endParaRPr lang="en-US" dirty="0">
              <a:solidFill>
                <a:schemeClr val="bg1"/>
              </a:solidFill>
              <a:latin typeface="Comic Sans MS" pitchFamily="66" charset="0"/>
            </a:endParaRPr>
          </a:p>
        </p:txBody>
      </p:sp>
      <p:sp>
        <p:nvSpPr>
          <p:cNvPr id="29" name="Rectangle à coins arrondis 28"/>
          <p:cNvSpPr/>
          <p:nvPr/>
        </p:nvSpPr>
        <p:spPr>
          <a:xfrm>
            <a:off x="6380996" y="1307380"/>
            <a:ext cx="2515692" cy="55341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Build the team. Define the problem</a:t>
            </a:r>
            <a:endParaRPr lang="en-US" sz="1200" dirty="0">
              <a:solidFill>
                <a:srgbClr val="002060"/>
              </a:solidFill>
              <a:latin typeface="Comic Sans MS" pitchFamily="66" charset="0"/>
              <a:cs typeface="Arial" charset="0"/>
            </a:endParaRPr>
          </a:p>
        </p:txBody>
      </p:sp>
      <p:sp>
        <p:nvSpPr>
          <p:cNvPr id="30" name="Rectangle à coins arrondis 29"/>
          <p:cNvSpPr/>
          <p:nvPr/>
        </p:nvSpPr>
        <p:spPr>
          <a:xfrm>
            <a:off x="6380996" y="1989236"/>
            <a:ext cx="2515692"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Establish the context of the problem on the ground. Collect data</a:t>
            </a:r>
            <a:endParaRPr lang="en-US" sz="1200" dirty="0">
              <a:solidFill>
                <a:srgbClr val="002060"/>
              </a:solidFill>
              <a:latin typeface="Comic Sans MS" pitchFamily="66" charset="0"/>
              <a:cs typeface="Arial" charset="0"/>
            </a:endParaRPr>
          </a:p>
        </p:txBody>
      </p:sp>
      <p:sp>
        <p:nvSpPr>
          <p:cNvPr id="31" name="Rectangle à coins arrondis 30"/>
          <p:cNvSpPr/>
          <p:nvPr/>
        </p:nvSpPr>
        <p:spPr>
          <a:xfrm>
            <a:off x="6380995" y="2781324"/>
            <a:ext cx="2515694"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Identify root causes</a:t>
            </a:r>
            <a:endParaRPr lang="en-US" sz="1200" dirty="0">
              <a:solidFill>
                <a:srgbClr val="002060"/>
              </a:solidFill>
              <a:latin typeface="Comic Sans MS" pitchFamily="66" charset="0"/>
              <a:cs typeface="Arial" charset="0"/>
            </a:endParaRPr>
          </a:p>
        </p:txBody>
      </p:sp>
      <p:sp>
        <p:nvSpPr>
          <p:cNvPr id="32" name="Rectangle à coins arrondis 31"/>
          <p:cNvSpPr/>
          <p:nvPr/>
        </p:nvSpPr>
        <p:spPr>
          <a:xfrm>
            <a:off x="6380994" y="3544589"/>
            <a:ext cx="2515695" cy="60550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Analyze the causes and plan the action plan (responsible, deadline, resources)</a:t>
            </a:r>
            <a:endParaRPr lang="en-US" sz="1200" dirty="0">
              <a:solidFill>
                <a:srgbClr val="002060"/>
              </a:solidFill>
              <a:latin typeface="Comic Sans MS" pitchFamily="66" charset="0"/>
            </a:endParaRPr>
          </a:p>
        </p:txBody>
      </p:sp>
      <p:sp>
        <p:nvSpPr>
          <p:cNvPr id="34" name="Rectangle à coins arrondis 33"/>
          <p:cNvSpPr/>
          <p:nvPr/>
        </p:nvSpPr>
        <p:spPr>
          <a:xfrm>
            <a:off x="6380995" y="4313391"/>
            <a:ext cx="2515693"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Implement the actions. Try, if necessary, several times</a:t>
            </a:r>
            <a:endParaRPr lang="en-US" sz="1200" dirty="0">
              <a:solidFill>
                <a:srgbClr val="002060"/>
              </a:solidFill>
              <a:latin typeface="Comic Sans MS" pitchFamily="66" charset="0"/>
              <a:cs typeface="Arial" charset="0"/>
            </a:endParaRPr>
          </a:p>
        </p:txBody>
      </p:sp>
      <p:sp>
        <p:nvSpPr>
          <p:cNvPr id="35" name="Rectangle à coins arrondis 34"/>
          <p:cNvSpPr/>
          <p:nvPr/>
        </p:nvSpPr>
        <p:spPr>
          <a:xfrm>
            <a:off x="6380995" y="5123804"/>
            <a:ext cx="2515694"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Check and monitor the effectiveness of actions</a:t>
            </a:r>
            <a:endParaRPr lang="en-US" sz="1200" dirty="0">
              <a:solidFill>
                <a:srgbClr val="002060"/>
              </a:solidFill>
              <a:latin typeface="Comic Sans MS" pitchFamily="66" charset="0"/>
            </a:endParaRPr>
          </a:p>
        </p:txBody>
      </p:sp>
      <p:sp>
        <p:nvSpPr>
          <p:cNvPr id="36" name="Flèche vers le bas 35"/>
          <p:cNvSpPr/>
          <p:nvPr/>
        </p:nvSpPr>
        <p:spPr>
          <a:xfrm>
            <a:off x="5796136" y="1989236"/>
            <a:ext cx="484632"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2</a:t>
            </a:r>
            <a:endParaRPr lang="en-US" dirty="0">
              <a:solidFill>
                <a:schemeClr val="bg1"/>
              </a:solidFill>
              <a:latin typeface="Comic Sans MS" pitchFamily="66" charset="0"/>
            </a:endParaRPr>
          </a:p>
        </p:txBody>
      </p:sp>
      <p:sp>
        <p:nvSpPr>
          <p:cNvPr id="37" name="Flèche vers le bas 36"/>
          <p:cNvSpPr/>
          <p:nvPr/>
        </p:nvSpPr>
        <p:spPr>
          <a:xfrm>
            <a:off x="5796136" y="2781325"/>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3</a:t>
            </a:r>
            <a:endParaRPr lang="en-US" dirty="0">
              <a:solidFill>
                <a:schemeClr val="bg1"/>
              </a:solidFill>
              <a:latin typeface="Comic Sans MS" pitchFamily="66" charset="0"/>
            </a:endParaRPr>
          </a:p>
        </p:txBody>
      </p:sp>
      <p:sp>
        <p:nvSpPr>
          <p:cNvPr id="38" name="Flèche vers le bas 37"/>
          <p:cNvSpPr/>
          <p:nvPr/>
        </p:nvSpPr>
        <p:spPr>
          <a:xfrm>
            <a:off x="5796136" y="3544589"/>
            <a:ext cx="484632" cy="6055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4</a:t>
            </a:r>
            <a:endParaRPr lang="en-US" dirty="0">
              <a:solidFill>
                <a:schemeClr val="bg1"/>
              </a:solidFill>
              <a:latin typeface="Comic Sans MS" pitchFamily="66" charset="0"/>
            </a:endParaRPr>
          </a:p>
        </p:txBody>
      </p:sp>
      <p:sp>
        <p:nvSpPr>
          <p:cNvPr id="39" name="Flèche vers le bas 38"/>
          <p:cNvSpPr/>
          <p:nvPr/>
        </p:nvSpPr>
        <p:spPr>
          <a:xfrm>
            <a:off x="5796136" y="4313391"/>
            <a:ext cx="484632"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5</a:t>
            </a:r>
            <a:endParaRPr lang="en-US" dirty="0">
              <a:solidFill>
                <a:schemeClr val="bg1"/>
              </a:solidFill>
              <a:latin typeface="Comic Sans MS" pitchFamily="66" charset="0"/>
            </a:endParaRPr>
          </a:p>
        </p:txBody>
      </p:sp>
      <p:sp>
        <p:nvSpPr>
          <p:cNvPr id="40" name="Flèche vers le bas 39"/>
          <p:cNvSpPr/>
          <p:nvPr/>
        </p:nvSpPr>
        <p:spPr>
          <a:xfrm>
            <a:off x="5796136" y="5123805"/>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6</a:t>
            </a:r>
            <a:endParaRPr lang="en-US" dirty="0">
              <a:solidFill>
                <a:schemeClr val="bg1"/>
              </a:solidFill>
              <a:latin typeface="Comic Sans MS" pitchFamily="66" charset="0"/>
            </a:endParaRPr>
          </a:p>
        </p:txBody>
      </p:sp>
      <p:sp>
        <p:nvSpPr>
          <p:cNvPr id="41" name="Rectangle à coins arrondis 40"/>
          <p:cNvSpPr/>
          <p:nvPr/>
        </p:nvSpPr>
        <p:spPr>
          <a:xfrm>
            <a:off x="6380995" y="5877272"/>
            <a:ext cx="2515694"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Analyze results. Share best practices</a:t>
            </a:r>
            <a:endParaRPr lang="en-US" sz="1200" dirty="0">
              <a:solidFill>
                <a:srgbClr val="002060"/>
              </a:solidFill>
              <a:latin typeface="Comic Sans MS" pitchFamily="66" charset="0"/>
            </a:endParaRPr>
          </a:p>
        </p:txBody>
      </p:sp>
      <p:sp>
        <p:nvSpPr>
          <p:cNvPr id="42" name="Flèche vers le bas 41"/>
          <p:cNvSpPr/>
          <p:nvPr/>
        </p:nvSpPr>
        <p:spPr>
          <a:xfrm>
            <a:off x="5796136" y="5877273"/>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7</a:t>
            </a:r>
            <a:endParaRPr lang="en-US" dirty="0">
              <a:solidFill>
                <a:schemeClr val="bg1"/>
              </a:solidFill>
              <a:latin typeface="Comic Sans MS" pitchFamily="66" charset="0"/>
            </a:endParaRPr>
          </a:p>
        </p:txBody>
      </p:sp>
      <p:sp>
        <p:nvSpPr>
          <p:cNvPr id="43" name="Rectangle à coins arrondis 42"/>
          <p:cNvSpPr/>
          <p:nvPr>
            <p:custDataLst>
              <p:tags r:id="rId2"/>
            </p:custDataLst>
          </p:nvPr>
        </p:nvSpPr>
        <p:spPr>
          <a:xfrm>
            <a:off x="6380996" y="946571"/>
            <a:ext cx="2502674"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Method:</a:t>
            </a:r>
            <a:endParaRPr lang="en-US" sz="1100" b="1" dirty="0">
              <a:solidFill>
                <a:srgbClr val="002060"/>
              </a:solidFill>
              <a:latin typeface="Comic Sans MS" pitchFamily="66" charset="0"/>
              <a:cs typeface="Arial" pitchFamily="34" charset="0"/>
            </a:endParaRPr>
          </a:p>
        </p:txBody>
      </p:sp>
    </p:spTree>
    <p:extLst>
      <p:ext uri="{BB962C8B-B14F-4D97-AF65-F5344CB8AC3E}">
        <p14:creationId xmlns:p14="http://schemas.microsoft.com/office/powerpoint/2010/main" val="34495615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custDataLst>
              <p:tags r:id="rId1"/>
            </p:custDataLst>
          </p:nvPr>
        </p:nvSpPr>
        <p:spPr>
          <a:xfrm>
            <a:off x="251521" y="985857"/>
            <a:ext cx="5040559" cy="3019207"/>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This method allows to discern the major risks. For every risk an index is established for the impact (I) and the likelihood of occurrence (L). The risk level (RL) is the result of the multiplication of the two indexes:</a:t>
            </a:r>
          </a:p>
          <a:p>
            <a:pPr algn="ctr" fontAlgn="auto">
              <a:spcBef>
                <a:spcPts val="0"/>
              </a:spcBef>
              <a:spcAft>
                <a:spcPts val="0"/>
              </a:spcAft>
              <a:defRPr/>
            </a:pPr>
            <a:r>
              <a:rPr lang="en-US" sz="1200" dirty="0" smtClean="0">
                <a:solidFill>
                  <a:srgbClr val="002060"/>
                </a:solidFill>
                <a:latin typeface="Comic Sans MS" pitchFamily="66" charset="0"/>
                <a:cs typeface="Arial" pitchFamily="34" charset="0"/>
              </a:rPr>
              <a:t>RL = I x L</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For impact indexes from 1 to 5 can be used: negligible, low, moderate, high, critical.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For likelihood indexes from 1 to 5 can be used: unlikely, rare, occasional, frequent, very frequent.</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The assessment of risk level is: </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acceptable (green, 1 to 4) </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minor unacceptable (yellow, 5 to 9) - means of control</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unacceptable major (red, 10-25) - prevention to eradicate</a:t>
            </a:r>
            <a:endParaRPr lang="en-US" sz="1200" dirty="0">
              <a:solidFill>
                <a:srgbClr val="002060"/>
              </a:solidFill>
              <a:latin typeface="Comic Sans MS" pitchFamily="66" charset="0"/>
              <a:cs typeface="Arial" pitchFamily="34" charset="0"/>
            </a:endParaRPr>
          </a:p>
        </p:txBody>
      </p:sp>
      <p:sp>
        <p:nvSpPr>
          <p:cNvPr id="4" name="Rectangle à coins arrondis 3"/>
          <p:cNvSpPr/>
          <p:nvPr/>
        </p:nvSpPr>
        <p:spPr bwMode="auto">
          <a:xfrm>
            <a:off x="251521" y="4149080"/>
            <a:ext cx="4320479" cy="2448272"/>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lgn="just">
              <a:defRPr/>
            </a:pPr>
            <a:endParaRPr lang="en-US" sz="500" dirty="0" smtClean="0">
              <a:solidFill>
                <a:srgbClr val="002060"/>
              </a:solidFill>
              <a:latin typeface="Comic Sans MS" pitchFamily="66" charset="0"/>
              <a:cs typeface="Arial" pitchFamily="34" charset="0"/>
            </a:endParaRPr>
          </a:p>
          <a:p>
            <a:pPr lvl="0" algn="just">
              <a:defRPr/>
            </a:pPr>
            <a:r>
              <a:rPr lang="en-US" sz="1200" dirty="0" smtClean="0">
                <a:solidFill>
                  <a:srgbClr val="002060"/>
                </a:solidFill>
                <a:latin typeface="Comic Sans MS" pitchFamily="66" charset="0"/>
                <a:cs typeface="Arial" pitchFamily="34" charset="0"/>
              </a:rPr>
              <a:t>Groups the health and safety risks at work and environmental impacts.</a:t>
            </a:r>
          </a:p>
          <a:p>
            <a:pPr lvl="0" algn="just">
              <a:defRPr/>
            </a:pPr>
            <a:r>
              <a:rPr lang="en-US" sz="1200" dirty="0" smtClean="0">
                <a:solidFill>
                  <a:srgbClr val="002060"/>
                </a:solidFill>
                <a:latin typeface="Comic Sans MS" pitchFamily="66" charset="0"/>
                <a:cs typeface="Arial" pitchFamily="34" charset="0"/>
              </a:rPr>
              <a:t>Allows to analyze the risks and to take preventive measures.</a:t>
            </a:r>
          </a:p>
          <a:p>
            <a:pPr lvl="0" algn="just">
              <a:defRPr/>
            </a:pPr>
            <a:r>
              <a:rPr lang="en-US" sz="1200" dirty="0" smtClean="0">
                <a:solidFill>
                  <a:srgbClr val="002060"/>
                </a:solidFill>
                <a:latin typeface="Comic Sans MS" pitchFamily="66" charset="0"/>
                <a:cs typeface="Arial" pitchFamily="34" charset="0"/>
              </a:rPr>
              <a:t>Sort and clearly see the level of risk and inform and involve all staff.</a:t>
            </a:r>
          </a:p>
          <a:p>
            <a:pPr lvl="0" algn="just">
              <a:defRPr/>
            </a:pPr>
            <a:r>
              <a:rPr lang="en-US" sz="1200" dirty="0" smtClean="0">
                <a:solidFill>
                  <a:srgbClr val="002060"/>
                </a:solidFill>
                <a:latin typeface="Comic Sans MS" pitchFamily="66" charset="0"/>
                <a:cs typeface="Arial" pitchFamily="34" charset="0"/>
              </a:rPr>
              <a:t>Focus efforts on unacceptable risks.</a:t>
            </a:r>
          </a:p>
          <a:p>
            <a:pPr lvl="0" algn="just">
              <a:defRPr/>
            </a:pPr>
            <a:r>
              <a:rPr lang="en-US" sz="1200" dirty="0" smtClean="0">
                <a:solidFill>
                  <a:srgbClr val="002060"/>
                </a:solidFill>
                <a:latin typeface="Comic Sans MS" pitchFamily="66" charset="0"/>
                <a:cs typeface="Arial" pitchFamily="34" charset="0"/>
              </a:rPr>
              <a:t>Find and implement actions to mitigate risks and reduce them to an acceptable level.</a:t>
            </a:r>
          </a:p>
          <a:p>
            <a:pPr lvl="0" algn="just">
              <a:defRPr/>
            </a:pPr>
            <a:r>
              <a:rPr lang="en-US" sz="1200" dirty="0" smtClean="0">
                <a:solidFill>
                  <a:srgbClr val="002060"/>
                </a:solidFill>
                <a:latin typeface="Comic Sans MS" pitchFamily="66" charset="0"/>
                <a:cs typeface="Arial" pitchFamily="34" charset="0"/>
              </a:rPr>
              <a:t>Management is committed to supporting actions and allocate resources.</a:t>
            </a:r>
            <a:endParaRPr lang="en-US" sz="1200" dirty="0">
              <a:solidFill>
                <a:srgbClr val="002060"/>
              </a:solidFill>
              <a:latin typeface="Comic Sans MS" pitchFamily="66" charset="0"/>
              <a:cs typeface="Arial" pitchFamily="34" charset="0"/>
            </a:endParaRPr>
          </a:p>
        </p:txBody>
      </p:sp>
      <p:sp>
        <p:nvSpPr>
          <p:cNvPr id="22" name="Rectangle à coins arrondis 21"/>
          <p:cNvSpPr/>
          <p:nvPr/>
        </p:nvSpPr>
        <p:spPr>
          <a:xfrm>
            <a:off x="251521" y="260350"/>
            <a:ext cx="6120679"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en-US" sz="3600" b="1" dirty="0" smtClean="0">
                <a:ln w="1905"/>
                <a:solidFill>
                  <a:srgbClr val="00B0F0"/>
                </a:solidFill>
                <a:latin typeface="Comic Sans MS" pitchFamily="66" charset="0"/>
              </a:rPr>
              <a:t>14</a:t>
            </a:r>
            <a:r>
              <a:rPr lang="en-US" sz="3600" b="1" dirty="0" smtClean="0">
                <a:ln w="1905"/>
                <a:solidFill>
                  <a:srgbClr val="002060"/>
                </a:solidFill>
                <a:latin typeface="Comic Sans MS" pitchFamily="66" charset="0"/>
              </a:rPr>
              <a:t> Risk level</a:t>
            </a:r>
            <a:endParaRPr lang="en-US" sz="3600" b="1" dirty="0">
              <a:solidFill>
                <a:srgbClr val="002060"/>
              </a:solidFill>
              <a:latin typeface="Comic Sans MS" pitchFamily="66" charset="0"/>
            </a:endParaRPr>
          </a:p>
        </p:txBody>
      </p:sp>
      <p:sp>
        <p:nvSpPr>
          <p:cNvPr id="23" name="Rectangle à coins arrondis 22"/>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4" name="Picture 2" descr="C:\Users\AMI\Documents\Isolean\Fiches outils\III Méthode de résolution de problème\Résolution de problèm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8" name="Flèche vers le bas 27"/>
          <p:cNvSpPr/>
          <p:nvPr/>
        </p:nvSpPr>
        <p:spPr>
          <a:xfrm>
            <a:off x="5436096" y="1328341"/>
            <a:ext cx="484632" cy="517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1</a:t>
            </a:r>
            <a:endParaRPr lang="en-US" dirty="0">
              <a:solidFill>
                <a:schemeClr val="bg1"/>
              </a:solidFill>
              <a:latin typeface="Comic Sans MS" pitchFamily="66" charset="0"/>
            </a:endParaRPr>
          </a:p>
        </p:txBody>
      </p:sp>
      <p:sp>
        <p:nvSpPr>
          <p:cNvPr id="29" name="Rectangle à coins arrondis 28"/>
          <p:cNvSpPr/>
          <p:nvPr/>
        </p:nvSpPr>
        <p:spPr>
          <a:xfrm>
            <a:off x="6020956" y="1307380"/>
            <a:ext cx="2871524" cy="53744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Build the team. Identify the hazards and assess risks, known and potential</a:t>
            </a:r>
            <a:endParaRPr lang="en-US" sz="1200" dirty="0">
              <a:solidFill>
                <a:srgbClr val="002060"/>
              </a:solidFill>
              <a:latin typeface="Comic Sans MS" pitchFamily="66" charset="0"/>
              <a:cs typeface="Arial" charset="0"/>
            </a:endParaRPr>
          </a:p>
        </p:txBody>
      </p:sp>
      <p:sp>
        <p:nvSpPr>
          <p:cNvPr id="30" name="Rectangle à coins arrondis 29"/>
          <p:cNvSpPr/>
          <p:nvPr/>
        </p:nvSpPr>
        <p:spPr>
          <a:xfrm>
            <a:off x="6020956" y="1988840"/>
            <a:ext cx="2871524" cy="503660"/>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Establish impact and likelihood of occurrence indexes for each risk</a:t>
            </a:r>
            <a:endParaRPr lang="en-US" sz="1200" dirty="0">
              <a:solidFill>
                <a:srgbClr val="002060"/>
              </a:solidFill>
              <a:latin typeface="Comic Sans MS" pitchFamily="66" charset="0"/>
              <a:cs typeface="Arial" charset="0"/>
            </a:endParaRPr>
          </a:p>
        </p:txBody>
      </p:sp>
      <p:sp>
        <p:nvSpPr>
          <p:cNvPr id="31" name="Rectangle à coins arrondis 30"/>
          <p:cNvSpPr/>
          <p:nvPr/>
        </p:nvSpPr>
        <p:spPr>
          <a:xfrm>
            <a:off x="6020955" y="2636516"/>
            <a:ext cx="2871526" cy="576460"/>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For each non-acceptable risk establish an action plan (control means, prevention)</a:t>
            </a:r>
            <a:endParaRPr lang="en-US" sz="1200" dirty="0">
              <a:solidFill>
                <a:srgbClr val="002060"/>
              </a:solidFill>
              <a:latin typeface="Comic Sans MS" pitchFamily="66" charset="0"/>
              <a:cs typeface="Arial" charset="0"/>
            </a:endParaRPr>
          </a:p>
        </p:txBody>
      </p:sp>
      <p:sp>
        <p:nvSpPr>
          <p:cNvPr id="32" name="Rectangle à coins arrondis 31"/>
          <p:cNvSpPr/>
          <p:nvPr/>
        </p:nvSpPr>
        <p:spPr>
          <a:xfrm>
            <a:off x="6020954" y="3399561"/>
            <a:ext cx="2871527" cy="60550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Implement the actions. Check that all risks have become acceptable</a:t>
            </a:r>
            <a:endParaRPr lang="en-US" sz="1200" dirty="0">
              <a:solidFill>
                <a:srgbClr val="002060"/>
              </a:solidFill>
              <a:latin typeface="Comic Sans MS" pitchFamily="66" charset="0"/>
            </a:endParaRPr>
          </a:p>
        </p:txBody>
      </p:sp>
      <p:sp>
        <p:nvSpPr>
          <p:cNvPr id="36" name="Flèche vers le bas 35"/>
          <p:cNvSpPr/>
          <p:nvPr/>
        </p:nvSpPr>
        <p:spPr>
          <a:xfrm>
            <a:off x="5436096" y="1988840"/>
            <a:ext cx="484632" cy="50365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2</a:t>
            </a:r>
            <a:endParaRPr lang="en-US" dirty="0">
              <a:solidFill>
                <a:schemeClr val="bg1"/>
              </a:solidFill>
              <a:latin typeface="Comic Sans MS" pitchFamily="66" charset="0"/>
            </a:endParaRPr>
          </a:p>
        </p:txBody>
      </p:sp>
      <p:sp>
        <p:nvSpPr>
          <p:cNvPr id="37" name="Flèche vers le bas 36"/>
          <p:cNvSpPr/>
          <p:nvPr/>
        </p:nvSpPr>
        <p:spPr>
          <a:xfrm>
            <a:off x="5436096" y="2636516"/>
            <a:ext cx="484632" cy="57645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3</a:t>
            </a:r>
            <a:endParaRPr lang="en-US" dirty="0">
              <a:solidFill>
                <a:schemeClr val="bg1"/>
              </a:solidFill>
              <a:latin typeface="Comic Sans MS" pitchFamily="66" charset="0"/>
            </a:endParaRPr>
          </a:p>
        </p:txBody>
      </p:sp>
      <p:sp>
        <p:nvSpPr>
          <p:cNvPr id="38" name="Flèche vers le bas 37"/>
          <p:cNvSpPr/>
          <p:nvPr/>
        </p:nvSpPr>
        <p:spPr>
          <a:xfrm>
            <a:off x="5436096" y="3399561"/>
            <a:ext cx="484632" cy="6055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4</a:t>
            </a:r>
            <a:endParaRPr lang="en-US" dirty="0">
              <a:solidFill>
                <a:schemeClr val="bg1"/>
              </a:solidFill>
              <a:latin typeface="Comic Sans MS" pitchFamily="66" charset="0"/>
            </a:endParaRPr>
          </a:p>
        </p:txBody>
      </p:sp>
      <p:sp>
        <p:nvSpPr>
          <p:cNvPr id="43" name="Rectangle à coins arrondis 42"/>
          <p:cNvSpPr/>
          <p:nvPr>
            <p:custDataLst>
              <p:tags r:id="rId2"/>
            </p:custDataLst>
          </p:nvPr>
        </p:nvSpPr>
        <p:spPr>
          <a:xfrm>
            <a:off x="6380996" y="946571"/>
            <a:ext cx="2502674"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Method:</a:t>
            </a:r>
            <a:endParaRPr lang="en-US" sz="1100" b="1" dirty="0">
              <a:solidFill>
                <a:srgbClr val="002060"/>
              </a:solidFill>
              <a:latin typeface="Comic Sans MS" pitchFamily="66" charset="0"/>
              <a:cs typeface="Arial" pitchFamily="34" charset="0"/>
            </a:endParaRPr>
          </a:p>
        </p:txBody>
      </p:sp>
      <p:pic>
        <p:nvPicPr>
          <p:cNvPr id="5" name="Imag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39022" y="4120852"/>
            <a:ext cx="3981450" cy="2476500"/>
          </a:xfrm>
          <a:prstGeom prst="rect">
            <a:avLst/>
          </a:prstGeom>
        </p:spPr>
      </p:pic>
    </p:spTree>
    <p:extLst>
      <p:ext uri="{BB962C8B-B14F-4D97-AF65-F5344CB8AC3E}">
        <p14:creationId xmlns:p14="http://schemas.microsoft.com/office/powerpoint/2010/main" val="21640504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MI\Videos\Pictures\Nadya\divers\Boîte à outils\problème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600" y="2348880"/>
            <a:ext cx="4240708" cy="3001849"/>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à coins arrondis 2"/>
          <p:cNvSpPr/>
          <p:nvPr>
            <p:custDataLst>
              <p:tags r:id="rId1"/>
            </p:custDataLst>
          </p:nvPr>
        </p:nvSpPr>
        <p:spPr>
          <a:xfrm>
            <a:off x="251521" y="985858"/>
            <a:ext cx="5256583" cy="1219006"/>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Scenario analysis is a tool to identify and assess the risk of developing a dangerous situation in a more or less near future.</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In different scenarios all potential consequences, severity and probability of occurrence</a:t>
            </a:r>
            <a:r>
              <a:rPr lang="en-US" sz="1200" dirty="0" smtClean="0">
                <a:solidFill>
                  <a:srgbClr val="FF0000"/>
                </a:solidFill>
                <a:latin typeface="Comic Sans MS" pitchFamily="66" charset="0"/>
                <a:cs typeface="Arial" pitchFamily="34" charset="0"/>
              </a:rPr>
              <a:t> </a:t>
            </a:r>
            <a:r>
              <a:rPr lang="en-US" sz="1200" dirty="0" smtClean="0">
                <a:solidFill>
                  <a:srgbClr val="002060"/>
                </a:solidFill>
                <a:latin typeface="Comic Sans MS" pitchFamily="66" charset="0"/>
                <a:cs typeface="Arial" pitchFamily="34" charset="0"/>
              </a:rPr>
              <a:t>are considered and analyzed.</a:t>
            </a:r>
            <a:endParaRPr lang="en-US" sz="1200" dirty="0">
              <a:solidFill>
                <a:srgbClr val="002060"/>
              </a:solidFill>
              <a:latin typeface="Comic Sans MS" pitchFamily="66" charset="0"/>
              <a:cs typeface="Arial" pitchFamily="34" charset="0"/>
            </a:endParaRPr>
          </a:p>
        </p:txBody>
      </p:sp>
      <p:sp>
        <p:nvSpPr>
          <p:cNvPr id="4" name="Rectangle à coins arrondis 3"/>
          <p:cNvSpPr/>
          <p:nvPr/>
        </p:nvSpPr>
        <p:spPr bwMode="auto">
          <a:xfrm>
            <a:off x="251521" y="5500538"/>
            <a:ext cx="5256583" cy="1096813"/>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lgn="just">
              <a:defRPr/>
            </a:pPr>
            <a:endParaRPr lang="en-US" sz="500" dirty="0" smtClean="0">
              <a:solidFill>
                <a:srgbClr val="002060"/>
              </a:solidFill>
              <a:latin typeface="Comic Sans MS" pitchFamily="66" charset="0"/>
              <a:cs typeface="Arial" pitchFamily="34" charset="0"/>
            </a:endParaRPr>
          </a:p>
          <a:p>
            <a:pPr lvl="0">
              <a:defRPr/>
            </a:pPr>
            <a:r>
              <a:rPr lang="en-US" sz="1200" dirty="0" smtClean="0">
                <a:solidFill>
                  <a:srgbClr val="002060"/>
                </a:solidFill>
                <a:latin typeface="Comic Sans MS" pitchFamily="66" charset="0"/>
                <a:cs typeface="Arial" pitchFamily="34" charset="0"/>
              </a:rPr>
              <a:t>Be able to consider the different likely and future consequences.</a:t>
            </a:r>
          </a:p>
          <a:p>
            <a:pPr lvl="0">
              <a:defRPr/>
            </a:pPr>
            <a:r>
              <a:rPr lang="en-US" sz="1200" dirty="0" smtClean="0">
                <a:solidFill>
                  <a:srgbClr val="002060"/>
                </a:solidFill>
                <a:latin typeface="Comic Sans MS" pitchFamily="66" charset="0"/>
                <a:cs typeface="Arial" pitchFamily="34" charset="0"/>
              </a:rPr>
              <a:t>Adapt better anticipating the evolution of risks.</a:t>
            </a:r>
          </a:p>
          <a:p>
            <a:pPr lvl="0">
              <a:defRPr/>
            </a:pPr>
            <a:r>
              <a:rPr lang="en-US" sz="1200" dirty="0" smtClean="0">
                <a:solidFill>
                  <a:srgbClr val="002060"/>
                </a:solidFill>
                <a:latin typeface="Comic Sans MS" pitchFamily="66" charset="0"/>
                <a:cs typeface="Arial" pitchFamily="34" charset="0"/>
              </a:rPr>
              <a:t>Make the right strategic decisions.</a:t>
            </a:r>
            <a:endParaRPr lang="en-US" sz="1200" dirty="0">
              <a:solidFill>
                <a:srgbClr val="002060"/>
              </a:solidFill>
              <a:latin typeface="Comic Sans MS" pitchFamily="66" charset="0"/>
              <a:cs typeface="Arial" pitchFamily="34" charset="0"/>
            </a:endParaRPr>
          </a:p>
        </p:txBody>
      </p:sp>
      <p:sp>
        <p:nvSpPr>
          <p:cNvPr id="22" name="Rectangle à coins arrondis 21"/>
          <p:cNvSpPr/>
          <p:nvPr/>
        </p:nvSpPr>
        <p:spPr>
          <a:xfrm>
            <a:off x="251521" y="260350"/>
            <a:ext cx="6120679"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en-US" sz="3600" b="1" dirty="0" smtClean="0">
                <a:ln w="1905"/>
                <a:solidFill>
                  <a:srgbClr val="00B0F0"/>
                </a:solidFill>
                <a:latin typeface="Comic Sans MS" pitchFamily="66" charset="0"/>
              </a:rPr>
              <a:t>15</a:t>
            </a:r>
            <a:r>
              <a:rPr lang="en-US" sz="3600" b="1" dirty="0" smtClean="0">
                <a:ln w="1905"/>
                <a:solidFill>
                  <a:srgbClr val="002060"/>
                </a:solidFill>
                <a:latin typeface="Comic Sans MS" pitchFamily="66" charset="0"/>
              </a:rPr>
              <a:t> Scenario analysis</a:t>
            </a:r>
            <a:endParaRPr lang="en-US" sz="3600" b="1" dirty="0">
              <a:solidFill>
                <a:srgbClr val="002060"/>
              </a:solidFill>
              <a:latin typeface="Comic Sans MS" pitchFamily="66" charset="0"/>
            </a:endParaRPr>
          </a:p>
        </p:txBody>
      </p:sp>
      <p:sp>
        <p:nvSpPr>
          <p:cNvPr id="23" name="Rectangle à coins arrondis 22"/>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4" name="Picture 2" descr="C:\Users\AMI\Documents\Isolean\Fiches outils\III Méthode de résolution de problème\Résolution de problème.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8" name="Flèche vers le bas 27"/>
          <p:cNvSpPr/>
          <p:nvPr/>
        </p:nvSpPr>
        <p:spPr>
          <a:xfrm>
            <a:off x="5652120" y="1328340"/>
            <a:ext cx="484632" cy="5324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1</a:t>
            </a:r>
            <a:endParaRPr lang="en-US" dirty="0">
              <a:solidFill>
                <a:schemeClr val="bg1"/>
              </a:solidFill>
              <a:latin typeface="Comic Sans MS" pitchFamily="66" charset="0"/>
            </a:endParaRPr>
          </a:p>
        </p:txBody>
      </p:sp>
      <p:sp>
        <p:nvSpPr>
          <p:cNvPr id="29" name="Rectangle à coins arrondis 28"/>
          <p:cNvSpPr/>
          <p:nvPr/>
        </p:nvSpPr>
        <p:spPr>
          <a:xfrm>
            <a:off x="6228186" y="1307380"/>
            <a:ext cx="2668502" cy="55341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Build the team. Define the problem</a:t>
            </a:r>
            <a:endParaRPr lang="en-US" sz="1200" dirty="0">
              <a:solidFill>
                <a:srgbClr val="002060"/>
              </a:solidFill>
              <a:latin typeface="Comic Sans MS" pitchFamily="66" charset="0"/>
              <a:cs typeface="Arial" charset="0"/>
            </a:endParaRPr>
          </a:p>
        </p:txBody>
      </p:sp>
      <p:sp>
        <p:nvSpPr>
          <p:cNvPr id="30" name="Rectangle à coins arrondis 29"/>
          <p:cNvSpPr/>
          <p:nvPr/>
        </p:nvSpPr>
        <p:spPr>
          <a:xfrm>
            <a:off x="6228186" y="1989236"/>
            <a:ext cx="2668502"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Establish the current risk (actual data)</a:t>
            </a:r>
            <a:endParaRPr lang="en-US" sz="1200" dirty="0">
              <a:solidFill>
                <a:srgbClr val="002060"/>
              </a:solidFill>
              <a:latin typeface="Comic Sans MS" pitchFamily="66" charset="0"/>
              <a:cs typeface="Arial" charset="0"/>
            </a:endParaRPr>
          </a:p>
        </p:txBody>
      </p:sp>
      <p:sp>
        <p:nvSpPr>
          <p:cNvPr id="31" name="Rectangle à coins arrondis 30"/>
          <p:cNvSpPr/>
          <p:nvPr/>
        </p:nvSpPr>
        <p:spPr>
          <a:xfrm>
            <a:off x="6228185" y="2781324"/>
            <a:ext cx="2668504"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Identify key trends and factors that may have an impact</a:t>
            </a:r>
            <a:endParaRPr lang="en-US" sz="1200" dirty="0">
              <a:solidFill>
                <a:srgbClr val="002060"/>
              </a:solidFill>
              <a:latin typeface="Comic Sans MS" pitchFamily="66" charset="0"/>
              <a:cs typeface="Arial" charset="0"/>
            </a:endParaRPr>
          </a:p>
        </p:txBody>
      </p:sp>
      <p:sp>
        <p:nvSpPr>
          <p:cNvPr id="32" name="Rectangle à coins arrondis 31"/>
          <p:cNvSpPr/>
          <p:nvPr/>
        </p:nvSpPr>
        <p:spPr>
          <a:xfrm>
            <a:off x="6228184" y="3544589"/>
            <a:ext cx="2668505" cy="60550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Analyze each trend, its importance, uncertainty, level of control</a:t>
            </a:r>
            <a:endParaRPr lang="en-US" sz="1200" dirty="0">
              <a:solidFill>
                <a:srgbClr val="002060"/>
              </a:solidFill>
              <a:latin typeface="Comic Sans MS" pitchFamily="66" charset="0"/>
            </a:endParaRPr>
          </a:p>
        </p:txBody>
      </p:sp>
      <p:sp>
        <p:nvSpPr>
          <p:cNvPr id="34" name="Rectangle à coins arrondis 33"/>
          <p:cNvSpPr/>
          <p:nvPr/>
        </p:nvSpPr>
        <p:spPr>
          <a:xfrm>
            <a:off x="6228185" y="4313391"/>
            <a:ext cx="2668503"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cs typeface="Arial" charset="0"/>
              </a:rPr>
              <a:t>Set the likely scenarios of potential changes</a:t>
            </a:r>
            <a:endParaRPr lang="en-US" sz="1200" dirty="0">
              <a:solidFill>
                <a:srgbClr val="002060"/>
              </a:solidFill>
              <a:latin typeface="Comic Sans MS" pitchFamily="66" charset="0"/>
              <a:cs typeface="Arial" charset="0"/>
            </a:endParaRPr>
          </a:p>
        </p:txBody>
      </p:sp>
      <p:sp>
        <p:nvSpPr>
          <p:cNvPr id="35" name="Rectangle à coins arrondis 34"/>
          <p:cNvSpPr/>
          <p:nvPr/>
        </p:nvSpPr>
        <p:spPr>
          <a:xfrm>
            <a:off x="6228185" y="5123804"/>
            <a:ext cx="2668504" cy="753468"/>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Evaluate each scenario compared to predictable factors (best and worst possible case)</a:t>
            </a:r>
            <a:endParaRPr lang="en-US" sz="1200" dirty="0">
              <a:solidFill>
                <a:srgbClr val="002060"/>
              </a:solidFill>
              <a:latin typeface="Comic Sans MS" pitchFamily="66" charset="0"/>
            </a:endParaRPr>
          </a:p>
        </p:txBody>
      </p:sp>
      <p:sp>
        <p:nvSpPr>
          <p:cNvPr id="36" name="Flèche vers le bas 35"/>
          <p:cNvSpPr/>
          <p:nvPr/>
        </p:nvSpPr>
        <p:spPr>
          <a:xfrm>
            <a:off x="5652120" y="1989236"/>
            <a:ext cx="484632"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2</a:t>
            </a:r>
            <a:endParaRPr lang="en-US" dirty="0">
              <a:solidFill>
                <a:schemeClr val="bg1"/>
              </a:solidFill>
              <a:latin typeface="Comic Sans MS" pitchFamily="66" charset="0"/>
            </a:endParaRPr>
          </a:p>
        </p:txBody>
      </p:sp>
      <p:sp>
        <p:nvSpPr>
          <p:cNvPr id="37" name="Flèche vers le bas 36"/>
          <p:cNvSpPr/>
          <p:nvPr/>
        </p:nvSpPr>
        <p:spPr>
          <a:xfrm>
            <a:off x="5652120" y="2781325"/>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3</a:t>
            </a:r>
            <a:endParaRPr lang="en-US" dirty="0">
              <a:solidFill>
                <a:schemeClr val="bg1"/>
              </a:solidFill>
              <a:latin typeface="Comic Sans MS" pitchFamily="66" charset="0"/>
            </a:endParaRPr>
          </a:p>
        </p:txBody>
      </p:sp>
      <p:sp>
        <p:nvSpPr>
          <p:cNvPr id="38" name="Flèche vers le bas 37"/>
          <p:cNvSpPr/>
          <p:nvPr/>
        </p:nvSpPr>
        <p:spPr>
          <a:xfrm>
            <a:off x="5652120" y="3544589"/>
            <a:ext cx="484632" cy="6055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4</a:t>
            </a:r>
            <a:endParaRPr lang="en-US" dirty="0">
              <a:solidFill>
                <a:schemeClr val="bg1"/>
              </a:solidFill>
              <a:latin typeface="Comic Sans MS" pitchFamily="66" charset="0"/>
            </a:endParaRPr>
          </a:p>
        </p:txBody>
      </p:sp>
      <p:sp>
        <p:nvSpPr>
          <p:cNvPr id="39" name="Flèche vers le bas 38"/>
          <p:cNvSpPr/>
          <p:nvPr/>
        </p:nvSpPr>
        <p:spPr>
          <a:xfrm>
            <a:off x="5652120" y="4313391"/>
            <a:ext cx="484632"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5</a:t>
            </a:r>
            <a:endParaRPr lang="en-US" dirty="0">
              <a:solidFill>
                <a:schemeClr val="bg1"/>
              </a:solidFill>
              <a:latin typeface="Comic Sans MS" pitchFamily="66" charset="0"/>
            </a:endParaRPr>
          </a:p>
        </p:txBody>
      </p:sp>
      <p:sp>
        <p:nvSpPr>
          <p:cNvPr id="40" name="Flèche vers le bas 39"/>
          <p:cNvSpPr/>
          <p:nvPr/>
        </p:nvSpPr>
        <p:spPr>
          <a:xfrm>
            <a:off x="5652120" y="5123804"/>
            <a:ext cx="484632" cy="7534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6</a:t>
            </a:r>
            <a:endParaRPr lang="en-US" dirty="0">
              <a:solidFill>
                <a:schemeClr val="bg1"/>
              </a:solidFill>
              <a:latin typeface="Comic Sans MS" pitchFamily="66" charset="0"/>
            </a:endParaRPr>
          </a:p>
        </p:txBody>
      </p:sp>
      <p:sp>
        <p:nvSpPr>
          <p:cNvPr id="41" name="Rectangle à coins arrondis 40"/>
          <p:cNvSpPr/>
          <p:nvPr/>
        </p:nvSpPr>
        <p:spPr>
          <a:xfrm>
            <a:off x="6228185" y="6016327"/>
            <a:ext cx="2668504"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Update scenarios regularly</a:t>
            </a:r>
            <a:endParaRPr lang="en-US" sz="1200" dirty="0">
              <a:solidFill>
                <a:srgbClr val="002060"/>
              </a:solidFill>
              <a:latin typeface="Comic Sans MS" pitchFamily="66" charset="0"/>
            </a:endParaRPr>
          </a:p>
        </p:txBody>
      </p:sp>
      <p:sp>
        <p:nvSpPr>
          <p:cNvPr id="42" name="Flèche vers le bas 41"/>
          <p:cNvSpPr/>
          <p:nvPr/>
        </p:nvSpPr>
        <p:spPr>
          <a:xfrm>
            <a:off x="5652120" y="6016328"/>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7</a:t>
            </a:r>
            <a:endParaRPr lang="en-US" dirty="0">
              <a:solidFill>
                <a:schemeClr val="bg1"/>
              </a:solidFill>
              <a:latin typeface="Comic Sans MS" pitchFamily="66" charset="0"/>
            </a:endParaRPr>
          </a:p>
        </p:txBody>
      </p:sp>
      <p:sp>
        <p:nvSpPr>
          <p:cNvPr id="43" name="Rectangle à coins arrondis 42"/>
          <p:cNvSpPr/>
          <p:nvPr>
            <p:custDataLst>
              <p:tags r:id="rId2"/>
            </p:custDataLst>
          </p:nvPr>
        </p:nvSpPr>
        <p:spPr>
          <a:xfrm>
            <a:off x="6380996" y="946571"/>
            <a:ext cx="2502674"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Method:</a:t>
            </a:r>
            <a:endParaRPr lang="en-US" sz="1100" b="1" dirty="0">
              <a:solidFill>
                <a:srgbClr val="002060"/>
              </a:solidFill>
              <a:latin typeface="Comic Sans MS" pitchFamily="66" charset="0"/>
              <a:cs typeface="Arial" pitchFamily="34" charset="0"/>
            </a:endParaRPr>
          </a:p>
        </p:txBody>
      </p:sp>
    </p:spTree>
    <p:extLst>
      <p:ext uri="{BB962C8B-B14F-4D97-AF65-F5344CB8AC3E}">
        <p14:creationId xmlns:p14="http://schemas.microsoft.com/office/powerpoint/2010/main" val="25552513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custDataLst>
              <p:tags r:id="rId1"/>
            </p:custDataLst>
          </p:nvPr>
        </p:nvSpPr>
        <p:spPr>
          <a:xfrm>
            <a:off x="251521" y="985857"/>
            <a:ext cx="5400599" cy="1939087"/>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From Structured "What If" techniques – a "What would happen if?“ method.</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Quick tool for identifying risks. Considered as a simpler variant than HAZOP method.</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Find the effect of potential gaps by asking several times questions such as "What would happen if ... and what would be the consequences?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Analyze the risks and consequences of certain changes before their implementation. </a:t>
            </a:r>
            <a:endParaRPr lang="en-US" sz="1200" dirty="0">
              <a:solidFill>
                <a:srgbClr val="002060"/>
              </a:solidFill>
              <a:latin typeface="Comic Sans MS" pitchFamily="66" charset="0"/>
              <a:cs typeface="Arial" pitchFamily="34" charset="0"/>
            </a:endParaRPr>
          </a:p>
        </p:txBody>
      </p:sp>
      <p:sp>
        <p:nvSpPr>
          <p:cNvPr id="4" name="Rectangle à coins arrondis 3"/>
          <p:cNvSpPr/>
          <p:nvPr/>
        </p:nvSpPr>
        <p:spPr bwMode="auto">
          <a:xfrm>
            <a:off x="251521" y="5414316"/>
            <a:ext cx="5400599" cy="1183036"/>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lgn="just">
              <a:defRPr/>
            </a:pPr>
            <a:endParaRPr lang="en-US" sz="500" dirty="0" smtClean="0">
              <a:solidFill>
                <a:srgbClr val="002060"/>
              </a:solidFill>
              <a:latin typeface="Comic Sans MS" pitchFamily="66" charset="0"/>
              <a:cs typeface="Arial" pitchFamily="34" charset="0"/>
            </a:endParaRPr>
          </a:p>
          <a:p>
            <a:pPr lvl="0" algn="just">
              <a:defRPr/>
            </a:pPr>
            <a:r>
              <a:rPr lang="en-US" sz="1200" dirty="0" smtClean="0">
                <a:solidFill>
                  <a:srgbClr val="002060"/>
                </a:solidFill>
                <a:latin typeface="Comic Sans MS" pitchFamily="66" charset="0"/>
                <a:cs typeface="Arial" pitchFamily="34" charset="0"/>
              </a:rPr>
              <a:t>Simple, fast and universal method. </a:t>
            </a:r>
          </a:p>
          <a:p>
            <a:pPr lvl="0" algn="just">
              <a:defRPr/>
            </a:pPr>
            <a:r>
              <a:rPr lang="en-US" sz="1200" dirty="0" smtClean="0">
                <a:solidFill>
                  <a:srgbClr val="002060"/>
                </a:solidFill>
                <a:latin typeface="Comic Sans MS" pitchFamily="66" charset="0"/>
                <a:cs typeface="Arial" pitchFamily="34" charset="0"/>
              </a:rPr>
              <a:t>Allows to see how a system might react to certain gaps. </a:t>
            </a:r>
          </a:p>
          <a:p>
            <a:pPr lvl="0" algn="just">
              <a:defRPr/>
            </a:pPr>
            <a:r>
              <a:rPr lang="en-US" sz="1200" dirty="0" smtClean="0">
                <a:solidFill>
                  <a:srgbClr val="002060"/>
                </a:solidFill>
                <a:latin typeface="Comic Sans MS" pitchFamily="66" charset="0"/>
                <a:cs typeface="Arial" pitchFamily="34" charset="0"/>
              </a:rPr>
              <a:t>Allows to find opportunities for improvement. </a:t>
            </a:r>
          </a:p>
          <a:p>
            <a:pPr lvl="0" algn="just">
              <a:defRPr/>
            </a:pPr>
            <a:r>
              <a:rPr lang="en-US" sz="1200" dirty="0" smtClean="0">
                <a:solidFill>
                  <a:srgbClr val="002060"/>
                </a:solidFill>
                <a:latin typeface="Comic Sans MS" pitchFamily="66" charset="0"/>
                <a:cs typeface="Arial" pitchFamily="34" charset="0"/>
              </a:rPr>
              <a:t>Fosters team spirit.</a:t>
            </a:r>
            <a:endParaRPr lang="en-US" sz="1200" dirty="0">
              <a:solidFill>
                <a:srgbClr val="002060"/>
              </a:solidFill>
              <a:latin typeface="Comic Sans MS" pitchFamily="66" charset="0"/>
              <a:cs typeface="Arial" pitchFamily="34" charset="0"/>
            </a:endParaRPr>
          </a:p>
        </p:txBody>
      </p:sp>
      <p:sp>
        <p:nvSpPr>
          <p:cNvPr id="22" name="Rectangle à coins arrondis 21"/>
          <p:cNvSpPr/>
          <p:nvPr/>
        </p:nvSpPr>
        <p:spPr>
          <a:xfrm>
            <a:off x="251521" y="260350"/>
            <a:ext cx="6120679"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en-US" sz="3600" b="1" dirty="0" smtClean="0">
                <a:ln w="1905"/>
                <a:solidFill>
                  <a:srgbClr val="00B0F0"/>
                </a:solidFill>
                <a:latin typeface="Comic Sans MS" pitchFamily="66" charset="0"/>
              </a:rPr>
              <a:t>16</a:t>
            </a:r>
            <a:r>
              <a:rPr lang="en-US" sz="3600" b="1" dirty="0" smtClean="0">
                <a:ln w="1905"/>
                <a:solidFill>
                  <a:srgbClr val="002060"/>
                </a:solidFill>
                <a:latin typeface="Comic Sans MS" pitchFamily="66" charset="0"/>
              </a:rPr>
              <a:t> SWIFT</a:t>
            </a:r>
            <a:endParaRPr lang="en-US" sz="3600" b="1" dirty="0">
              <a:solidFill>
                <a:srgbClr val="002060"/>
              </a:solidFill>
              <a:latin typeface="Comic Sans MS" pitchFamily="66" charset="0"/>
            </a:endParaRPr>
          </a:p>
        </p:txBody>
      </p:sp>
      <p:sp>
        <p:nvSpPr>
          <p:cNvPr id="23" name="Rectangle à coins arrondis 22"/>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4" name="Picture 2" descr="C:\Users\AMI\Documents\Isolean\Fiches outils\III Méthode de résolution de problème\Résolution de problèm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8" name="Flèche vers le bas 27"/>
          <p:cNvSpPr/>
          <p:nvPr/>
        </p:nvSpPr>
        <p:spPr>
          <a:xfrm>
            <a:off x="5796136" y="1328340"/>
            <a:ext cx="484632" cy="5324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1</a:t>
            </a:r>
            <a:endParaRPr lang="en-US" dirty="0">
              <a:solidFill>
                <a:schemeClr val="bg1"/>
              </a:solidFill>
              <a:latin typeface="Comic Sans MS" pitchFamily="66" charset="0"/>
            </a:endParaRPr>
          </a:p>
        </p:txBody>
      </p:sp>
      <p:sp>
        <p:nvSpPr>
          <p:cNvPr id="29" name="Rectangle à coins arrondis 28"/>
          <p:cNvSpPr/>
          <p:nvPr/>
        </p:nvSpPr>
        <p:spPr>
          <a:xfrm>
            <a:off x="6380996" y="1307380"/>
            <a:ext cx="2515692" cy="55341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Build the team. Define the problem and its scope</a:t>
            </a:r>
            <a:endParaRPr lang="en-US" sz="1200" dirty="0">
              <a:solidFill>
                <a:srgbClr val="002060"/>
              </a:solidFill>
              <a:latin typeface="Comic Sans MS" pitchFamily="66" charset="0"/>
              <a:cs typeface="Arial" charset="0"/>
            </a:endParaRPr>
          </a:p>
        </p:txBody>
      </p:sp>
      <p:sp>
        <p:nvSpPr>
          <p:cNvPr id="30" name="Rectangle à coins arrondis 29"/>
          <p:cNvSpPr/>
          <p:nvPr/>
        </p:nvSpPr>
        <p:spPr>
          <a:xfrm>
            <a:off x="6380996" y="1989236"/>
            <a:ext cx="2515692"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Establish the initial context (data collection)</a:t>
            </a:r>
            <a:endParaRPr lang="en-US" sz="1200" dirty="0">
              <a:solidFill>
                <a:srgbClr val="002060"/>
              </a:solidFill>
              <a:latin typeface="Comic Sans MS" pitchFamily="66" charset="0"/>
              <a:cs typeface="Arial" charset="0"/>
            </a:endParaRPr>
          </a:p>
        </p:txBody>
      </p:sp>
      <p:sp>
        <p:nvSpPr>
          <p:cNvPr id="31" name="Rectangle à coins arrondis 30"/>
          <p:cNvSpPr/>
          <p:nvPr/>
        </p:nvSpPr>
        <p:spPr>
          <a:xfrm>
            <a:off x="6380995" y="2781324"/>
            <a:ext cx="2515694"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Ask questions in the conditional tense on risks, known requirements and constraints</a:t>
            </a:r>
            <a:endParaRPr lang="en-US" sz="1200" dirty="0">
              <a:solidFill>
                <a:srgbClr val="002060"/>
              </a:solidFill>
              <a:latin typeface="Comic Sans MS" pitchFamily="66" charset="0"/>
              <a:cs typeface="Arial" charset="0"/>
            </a:endParaRPr>
          </a:p>
        </p:txBody>
      </p:sp>
      <p:sp>
        <p:nvSpPr>
          <p:cNvPr id="32" name="Rectangle à coins arrondis 31"/>
          <p:cNvSpPr/>
          <p:nvPr/>
        </p:nvSpPr>
        <p:spPr>
          <a:xfrm>
            <a:off x="6380994" y="3544589"/>
            <a:ext cx="2515695" cy="60550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Rank the hazards and risks found by priority</a:t>
            </a:r>
            <a:endParaRPr lang="en-US" sz="1200" dirty="0">
              <a:solidFill>
                <a:srgbClr val="002060"/>
              </a:solidFill>
              <a:latin typeface="Comic Sans MS" pitchFamily="66" charset="0"/>
            </a:endParaRPr>
          </a:p>
        </p:txBody>
      </p:sp>
      <p:sp>
        <p:nvSpPr>
          <p:cNvPr id="34" name="Rectangle à coins arrondis 33"/>
          <p:cNvSpPr/>
          <p:nvPr/>
        </p:nvSpPr>
        <p:spPr>
          <a:xfrm>
            <a:off x="6380995" y="4313391"/>
            <a:ext cx="2515693"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Analyze the causes and consequences of risky situations</a:t>
            </a:r>
            <a:endParaRPr lang="en-US" sz="1200" dirty="0">
              <a:solidFill>
                <a:srgbClr val="002060"/>
              </a:solidFill>
              <a:latin typeface="Comic Sans MS" pitchFamily="66" charset="0"/>
            </a:endParaRPr>
          </a:p>
        </p:txBody>
      </p:sp>
      <p:sp>
        <p:nvSpPr>
          <p:cNvPr id="35" name="Rectangle à coins arrondis 34"/>
          <p:cNvSpPr/>
          <p:nvPr/>
        </p:nvSpPr>
        <p:spPr>
          <a:xfrm>
            <a:off x="6380995" y="5123804"/>
            <a:ext cx="2515694"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Establish an action plan. Implement the actions.</a:t>
            </a:r>
            <a:endParaRPr lang="en-US" sz="1200" dirty="0">
              <a:solidFill>
                <a:srgbClr val="002060"/>
              </a:solidFill>
              <a:latin typeface="Comic Sans MS" pitchFamily="66" charset="0"/>
              <a:cs typeface="Arial" charset="0"/>
            </a:endParaRPr>
          </a:p>
        </p:txBody>
      </p:sp>
      <p:sp>
        <p:nvSpPr>
          <p:cNvPr id="36" name="Flèche vers le bas 35"/>
          <p:cNvSpPr/>
          <p:nvPr/>
        </p:nvSpPr>
        <p:spPr>
          <a:xfrm>
            <a:off x="5796136" y="1989236"/>
            <a:ext cx="484632"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2</a:t>
            </a:r>
            <a:endParaRPr lang="en-US" dirty="0">
              <a:solidFill>
                <a:schemeClr val="bg1"/>
              </a:solidFill>
              <a:latin typeface="Comic Sans MS" pitchFamily="66" charset="0"/>
            </a:endParaRPr>
          </a:p>
        </p:txBody>
      </p:sp>
      <p:sp>
        <p:nvSpPr>
          <p:cNvPr id="37" name="Flèche vers le bas 36"/>
          <p:cNvSpPr/>
          <p:nvPr/>
        </p:nvSpPr>
        <p:spPr>
          <a:xfrm>
            <a:off x="5796136" y="2781325"/>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3</a:t>
            </a:r>
            <a:endParaRPr lang="en-US" dirty="0">
              <a:solidFill>
                <a:schemeClr val="bg1"/>
              </a:solidFill>
              <a:latin typeface="Comic Sans MS" pitchFamily="66" charset="0"/>
            </a:endParaRPr>
          </a:p>
        </p:txBody>
      </p:sp>
      <p:sp>
        <p:nvSpPr>
          <p:cNvPr id="38" name="Flèche vers le bas 37"/>
          <p:cNvSpPr/>
          <p:nvPr/>
        </p:nvSpPr>
        <p:spPr>
          <a:xfrm>
            <a:off x="5796136" y="3544589"/>
            <a:ext cx="484632" cy="6055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4</a:t>
            </a:r>
            <a:endParaRPr lang="en-US" dirty="0">
              <a:solidFill>
                <a:schemeClr val="bg1"/>
              </a:solidFill>
              <a:latin typeface="Comic Sans MS" pitchFamily="66" charset="0"/>
            </a:endParaRPr>
          </a:p>
        </p:txBody>
      </p:sp>
      <p:sp>
        <p:nvSpPr>
          <p:cNvPr id="39" name="Flèche vers le bas 38"/>
          <p:cNvSpPr/>
          <p:nvPr/>
        </p:nvSpPr>
        <p:spPr>
          <a:xfrm>
            <a:off x="5796136" y="4313391"/>
            <a:ext cx="484632"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5</a:t>
            </a:r>
            <a:endParaRPr lang="en-US" dirty="0">
              <a:solidFill>
                <a:schemeClr val="bg1"/>
              </a:solidFill>
              <a:latin typeface="Comic Sans MS" pitchFamily="66" charset="0"/>
            </a:endParaRPr>
          </a:p>
        </p:txBody>
      </p:sp>
      <p:sp>
        <p:nvSpPr>
          <p:cNvPr id="40" name="Flèche vers le bas 39"/>
          <p:cNvSpPr/>
          <p:nvPr/>
        </p:nvSpPr>
        <p:spPr>
          <a:xfrm>
            <a:off x="5796136" y="5123805"/>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6</a:t>
            </a:r>
            <a:endParaRPr lang="en-US" dirty="0">
              <a:solidFill>
                <a:schemeClr val="bg1"/>
              </a:solidFill>
              <a:latin typeface="Comic Sans MS" pitchFamily="66" charset="0"/>
            </a:endParaRPr>
          </a:p>
        </p:txBody>
      </p:sp>
      <p:sp>
        <p:nvSpPr>
          <p:cNvPr id="41" name="Rectangle à coins arrondis 40"/>
          <p:cNvSpPr/>
          <p:nvPr/>
        </p:nvSpPr>
        <p:spPr>
          <a:xfrm>
            <a:off x="6380995" y="5877272"/>
            <a:ext cx="2515694"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Verify the effectiveness of actions. If necessary repeat analysis</a:t>
            </a:r>
            <a:endParaRPr lang="en-US" sz="1200" dirty="0">
              <a:solidFill>
                <a:srgbClr val="002060"/>
              </a:solidFill>
              <a:latin typeface="Comic Sans MS" pitchFamily="66" charset="0"/>
            </a:endParaRPr>
          </a:p>
        </p:txBody>
      </p:sp>
      <p:sp>
        <p:nvSpPr>
          <p:cNvPr id="42" name="Flèche vers le bas 41"/>
          <p:cNvSpPr/>
          <p:nvPr/>
        </p:nvSpPr>
        <p:spPr>
          <a:xfrm>
            <a:off x="5796136" y="5877273"/>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7</a:t>
            </a:r>
            <a:endParaRPr lang="en-US" dirty="0">
              <a:solidFill>
                <a:schemeClr val="bg1"/>
              </a:solidFill>
              <a:latin typeface="Comic Sans MS" pitchFamily="66" charset="0"/>
            </a:endParaRPr>
          </a:p>
        </p:txBody>
      </p:sp>
      <p:sp>
        <p:nvSpPr>
          <p:cNvPr id="43" name="Rectangle à coins arrondis 42"/>
          <p:cNvSpPr/>
          <p:nvPr>
            <p:custDataLst>
              <p:tags r:id="rId2"/>
            </p:custDataLst>
          </p:nvPr>
        </p:nvSpPr>
        <p:spPr>
          <a:xfrm>
            <a:off x="6380996" y="946571"/>
            <a:ext cx="2502674"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Method:</a:t>
            </a:r>
            <a:endParaRPr lang="en-US" sz="1100" b="1" dirty="0">
              <a:solidFill>
                <a:srgbClr val="002060"/>
              </a:solidFill>
              <a:latin typeface="Comic Sans MS" pitchFamily="66" charset="0"/>
              <a:cs typeface="Arial" pitchFamily="34" charset="0"/>
            </a:endParaRPr>
          </a:p>
        </p:txBody>
      </p:sp>
      <p:pic>
        <p:nvPicPr>
          <p:cNvPr id="2" name="Imag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9632" y="2996952"/>
            <a:ext cx="3021124" cy="2265843"/>
          </a:xfrm>
          <a:prstGeom prst="rect">
            <a:avLst/>
          </a:prstGeom>
        </p:spPr>
      </p:pic>
    </p:spTree>
    <p:extLst>
      <p:ext uri="{BB962C8B-B14F-4D97-AF65-F5344CB8AC3E}">
        <p14:creationId xmlns:p14="http://schemas.microsoft.com/office/powerpoint/2010/main" val="3383294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custDataLst>
              <p:tags r:id="rId1"/>
            </p:custDataLst>
          </p:nvPr>
        </p:nvSpPr>
        <p:spPr>
          <a:xfrm>
            <a:off x="251521" y="985857"/>
            <a:ext cx="5256583" cy="1651055"/>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From Strengths, Weaknesses, Opportunities, Threats.</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Analysis and support tool to make an important decision. In the SWOT matrix in the left column (S, O) are the positive factors and in the right (W, T) the negative factors. The upper line (S, W) includes internal elements (easy to control) and the lower line (O, T) the external elements (more difficult to control).</a:t>
            </a:r>
            <a:endParaRPr lang="en-US" sz="1200" dirty="0">
              <a:solidFill>
                <a:srgbClr val="002060"/>
              </a:solidFill>
              <a:latin typeface="Comic Sans MS" pitchFamily="66" charset="0"/>
              <a:cs typeface="Arial" pitchFamily="34" charset="0"/>
            </a:endParaRPr>
          </a:p>
        </p:txBody>
      </p:sp>
      <p:sp>
        <p:nvSpPr>
          <p:cNvPr id="4" name="Rectangle à coins arrondis 3"/>
          <p:cNvSpPr/>
          <p:nvPr/>
        </p:nvSpPr>
        <p:spPr bwMode="auto">
          <a:xfrm>
            <a:off x="251521" y="5738217"/>
            <a:ext cx="5256583" cy="859134"/>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lgn="just">
              <a:defRPr/>
            </a:pPr>
            <a:endParaRPr lang="en-US" sz="500" dirty="0" smtClean="0">
              <a:solidFill>
                <a:srgbClr val="002060"/>
              </a:solidFill>
              <a:latin typeface="Comic Sans MS" pitchFamily="66" charset="0"/>
              <a:cs typeface="Arial" pitchFamily="34" charset="0"/>
            </a:endParaRPr>
          </a:p>
          <a:p>
            <a:pPr lvl="0" algn="just">
              <a:defRPr/>
            </a:pPr>
            <a:r>
              <a:rPr lang="en-US" sz="1200" dirty="0" smtClean="0">
                <a:solidFill>
                  <a:srgbClr val="002060"/>
                </a:solidFill>
                <a:latin typeface="Comic Sans MS" pitchFamily="66" charset="0"/>
                <a:cs typeface="Arial" pitchFamily="34" charset="0"/>
              </a:rPr>
              <a:t>Find opportunities using the internal forces.</a:t>
            </a:r>
          </a:p>
          <a:p>
            <a:pPr lvl="0" algn="just">
              <a:defRPr/>
            </a:pPr>
            <a:r>
              <a:rPr lang="en-US" sz="1200" dirty="0" smtClean="0">
                <a:solidFill>
                  <a:srgbClr val="002060"/>
                </a:solidFill>
                <a:latin typeface="Comic Sans MS" pitchFamily="66" charset="0"/>
                <a:cs typeface="Arial" pitchFamily="34" charset="0"/>
              </a:rPr>
              <a:t>Overcome its weaknesses and address threats.</a:t>
            </a:r>
            <a:endParaRPr lang="en-US" sz="1200" dirty="0">
              <a:solidFill>
                <a:srgbClr val="002060"/>
              </a:solidFill>
              <a:latin typeface="Comic Sans MS" pitchFamily="66" charset="0"/>
              <a:cs typeface="Arial" pitchFamily="34" charset="0"/>
            </a:endParaRPr>
          </a:p>
        </p:txBody>
      </p:sp>
      <p:sp>
        <p:nvSpPr>
          <p:cNvPr id="22" name="Rectangle à coins arrondis 21"/>
          <p:cNvSpPr/>
          <p:nvPr/>
        </p:nvSpPr>
        <p:spPr>
          <a:xfrm>
            <a:off x="251521" y="260350"/>
            <a:ext cx="6120679"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en-US" sz="3600" b="1" dirty="0" smtClean="0">
                <a:ln w="1905"/>
                <a:solidFill>
                  <a:srgbClr val="00B0F0"/>
                </a:solidFill>
                <a:latin typeface="Comic Sans MS" pitchFamily="66" charset="0"/>
              </a:rPr>
              <a:t>17</a:t>
            </a:r>
            <a:r>
              <a:rPr lang="en-US" sz="3600" b="1" dirty="0" smtClean="0">
                <a:ln w="1905"/>
                <a:solidFill>
                  <a:srgbClr val="002060"/>
                </a:solidFill>
                <a:latin typeface="Comic Sans MS" pitchFamily="66" charset="0"/>
              </a:rPr>
              <a:t> SWOT analysis</a:t>
            </a:r>
            <a:endParaRPr lang="en-US" sz="3600" b="1" dirty="0">
              <a:solidFill>
                <a:srgbClr val="002060"/>
              </a:solidFill>
              <a:latin typeface="Comic Sans MS" pitchFamily="66" charset="0"/>
            </a:endParaRPr>
          </a:p>
        </p:txBody>
      </p:sp>
      <p:sp>
        <p:nvSpPr>
          <p:cNvPr id="23" name="Rectangle à coins arrondis 22"/>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4" name="Picture 2" descr="C:\Users\AMI\Documents\Isolean\Fiches outils\III Méthode de résolution de problème\Résolution de problèm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8" name="Flèche vers le bas 27"/>
          <p:cNvSpPr/>
          <p:nvPr/>
        </p:nvSpPr>
        <p:spPr>
          <a:xfrm>
            <a:off x="5652120" y="1328341"/>
            <a:ext cx="484632" cy="4478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1</a:t>
            </a:r>
            <a:endParaRPr lang="en-US" dirty="0">
              <a:solidFill>
                <a:schemeClr val="bg1"/>
              </a:solidFill>
              <a:latin typeface="Comic Sans MS" pitchFamily="66" charset="0"/>
            </a:endParaRPr>
          </a:p>
        </p:txBody>
      </p:sp>
      <p:sp>
        <p:nvSpPr>
          <p:cNvPr id="29" name="Rectangle à coins arrondis 28"/>
          <p:cNvSpPr/>
          <p:nvPr/>
        </p:nvSpPr>
        <p:spPr>
          <a:xfrm>
            <a:off x="6228186" y="1307381"/>
            <a:ext cx="2668502" cy="465436"/>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Build the team. Define the problem</a:t>
            </a:r>
            <a:endParaRPr lang="en-US" sz="1200" dirty="0">
              <a:solidFill>
                <a:srgbClr val="002060"/>
              </a:solidFill>
              <a:latin typeface="Comic Sans MS" pitchFamily="66" charset="0"/>
              <a:cs typeface="Arial" charset="0"/>
            </a:endParaRPr>
          </a:p>
        </p:txBody>
      </p:sp>
      <p:sp>
        <p:nvSpPr>
          <p:cNvPr id="30" name="Rectangle à coins arrondis 29"/>
          <p:cNvSpPr/>
          <p:nvPr/>
        </p:nvSpPr>
        <p:spPr>
          <a:xfrm>
            <a:off x="6228186" y="1916832"/>
            <a:ext cx="2668502" cy="576064"/>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Establish initial context, collect data</a:t>
            </a:r>
            <a:endParaRPr lang="en-US" sz="1200" dirty="0">
              <a:solidFill>
                <a:srgbClr val="002060"/>
              </a:solidFill>
              <a:latin typeface="Comic Sans MS" pitchFamily="66" charset="0"/>
              <a:cs typeface="Arial" charset="0"/>
            </a:endParaRPr>
          </a:p>
        </p:txBody>
      </p:sp>
      <p:sp>
        <p:nvSpPr>
          <p:cNvPr id="31" name="Rectangle à coins arrondis 30"/>
          <p:cNvSpPr/>
          <p:nvPr/>
        </p:nvSpPr>
        <p:spPr>
          <a:xfrm>
            <a:off x="6228185" y="2636912"/>
            <a:ext cx="2668504"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In each cell list the priority items (factors)</a:t>
            </a:r>
            <a:endParaRPr lang="en-US" sz="1200" dirty="0">
              <a:solidFill>
                <a:srgbClr val="002060"/>
              </a:solidFill>
              <a:latin typeface="Comic Sans MS" pitchFamily="66" charset="0"/>
              <a:cs typeface="Arial" charset="0"/>
            </a:endParaRPr>
          </a:p>
        </p:txBody>
      </p:sp>
      <p:sp>
        <p:nvSpPr>
          <p:cNvPr id="32" name="Rectangle à coins arrondis 31"/>
          <p:cNvSpPr/>
          <p:nvPr/>
        </p:nvSpPr>
        <p:spPr>
          <a:xfrm>
            <a:off x="6228184" y="3356992"/>
            <a:ext cx="2668505" cy="792088"/>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For the strengths and weaknesses consider the implications of process and key skills</a:t>
            </a:r>
            <a:endParaRPr lang="en-US" sz="1200" dirty="0">
              <a:solidFill>
                <a:srgbClr val="002060"/>
              </a:solidFill>
              <a:latin typeface="Comic Sans MS" pitchFamily="66" charset="0"/>
            </a:endParaRPr>
          </a:p>
        </p:txBody>
      </p:sp>
      <p:sp>
        <p:nvSpPr>
          <p:cNvPr id="34" name="Rectangle à coins arrondis 33"/>
          <p:cNvSpPr/>
          <p:nvPr/>
        </p:nvSpPr>
        <p:spPr>
          <a:xfrm>
            <a:off x="6228185" y="4293097"/>
            <a:ext cx="2668503" cy="720080"/>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For opportunities and threats consider the impacts of all stakeholders</a:t>
            </a:r>
            <a:endParaRPr lang="en-US" sz="1200" dirty="0">
              <a:solidFill>
                <a:srgbClr val="002060"/>
              </a:solidFill>
              <a:latin typeface="Comic Sans MS" pitchFamily="66" charset="0"/>
              <a:cs typeface="Arial" charset="0"/>
            </a:endParaRPr>
          </a:p>
        </p:txBody>
      </p:sp>
      <p:sp>
        <p:nvSpPr>
          <p:cNvPr id="35" name="Rectangle à coins arrondis 34"/>
          <p:cNvSpPr/>
          <p:nvPr/>
        </p:nvSpPr>
        <p:spPr>
          <a:xfrm>
            <a:off x="6228185" y="5157192"/>
            <a:ext cx="2668504"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Analyze the causes and consequences of each factor in detail</a:t>
            </a:r>
            <a:endParaRPr lang="en-US" sz="1200" dirty="0">
              <a:solidFill>
                <a:srgbClr val="002060"/>
              </a:solidFill>
              <a:latin typeface="Comic Sans MS" pitchFamily="66" charset="0"/>
            </a:endParaRPr>
          </a:p>
        </p:txBody>
      </p:sp>
      <p:sp>
        <p:nvSpPr>
          <p:cNvPr id="36" name="Flèche vers le bas 35"/>
          <p:cNvSpPr/>
          <p:nvPr/>
        </p:nvSpPr>
        <p:spPr>
          <a:xfrm>
            <a:off x="5652120" y="1916832"/>
            <a:ext cx="484632" cy="5760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2</a:t>
            </a:r>
            <a:endParaRPr lang="en-US" dirty="0">
              <a:solidFill>
                <a:schemeClr val="bg1"/>
              </a:solidFill>
              <a:latin typeface="Comic Sans MS" pitchFamily="66" charset="0"/>
            </a:endParaRPr>
          </a:p>
        </p:txBody>
      </p:sp>
      <p:sp>
        <p:nvSpPr>
          <p:cNvPr id="37" name="Flèche vers le bas 36"/>
          <p:cNvSpPr/>
          <p:nvPr/>
        </p:nvSpPr>
        <p:spPr>
          <a:xfrm>
            <a:off x="5652120" y="2636913"/>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3</a:t>
            </a:r>
            <a:endParaRPr lang="en-US" dirty="0">
              <a:solidFill>
                <a:schemeClr val="bg1"/>
              </a:solidFill>
              <a:latin typeface="Comic Sans MS" pitchFamily="66" charset="0"/>
            </a:endParaRPr>
          </a:p>
        </p:txBody>
      </p:sp>
      <p:sp>
        <p:nvSpPr>
          <p:cNvPr id="38" name="Flèche vers le bas 37"/>
          <p:cNvSpPr/>
          <p:nvPr/>
        </p:nvSpPr>
        <p:spPr>
          <a:xfrm>
            <a:off x="5652120" y="3356992"/>
            <a:ext cx="484632" cy="792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4</a:t>
            </a:r>
            <a:endParaRPr lang="en-US" dirty="0">
              <a:solidFill>
                <a:schemeClr val="bg1"/>
              </a:solidFill>
              <a:latin typeface="Comic Sans MS" pitchFamily="66" charset="0"/>
            </a:endParaRPr>
          </a:p>
        </p:txBody>
      </p:sp>
      <p:sp>
        <p:nvSpPr>
          <p:cNvPr id="39" name="Flèche vers le bas 38"/>
          <p:cNvSpPr/>
          <p:nvPr/>
        </p:nvSpPr>
        <p:spPr>
          <a:xfrm>
            <a:off x="5652120" y="4293097"/>
            <a:ext cx="484632" cy="72007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5</a:t>
            </a:r>
            <a:endParaRPr lang="en-US" dirty="0">
              <a:solidFill>
                <a:schemeClr val="bg1"/>
              </a:solidFill>
              <a:latin typeface="Comic Sans MS" pitchFamily="66" charset="0"/>
            </a:endParaRPr>
          </a:p>
        </p:txBody>
      </p:sp>
      <p:sp>
        <p:nvSpPr>
          <p:cNvPr id="40" name="Flèche vers le bas 39"/>
          <p:cNvSpPr/>
          <p:nvPr/>
        </p:nvSpPr>
        <p:spPr>
          <a:xfrm>
            <a:off x="5652120" y="5157193"/>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6</a:t>
            </a:r>
            <a:endParaRPr lang="en-US" dirty="0">
              <a:solidFill>
                <a:schemeClr val="bg1"/>
              </a:solidFill>
              <a:latin typeface="Comic Sans MS" pitchFamily="66" charset="0"/>
            </a:endParaRPr>
          </a:p>
        </p:txBody>
      </p:sp>
      <p:sp>
        <p:nvSpPr>
          <p:cNvPr id="41" name="Rectangle à coins arrondis 40"/>
          <p:cNvSpPr/>
          <p:nvPr/>
        </p:nvSpPr>
        <p:spPr>
          <a:xfrm>
            <a:off x="6228185" y="5877273"/>
            <a:ext cx="2668504" cy="720080"/>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Save result as a database for strategic decisions</a:t>
            </a:r>
            <a:endParaRPr lang="en-US" sz="1200" dirty="0">
              <a:solidFill>
                <a:srgbClr val="002060"/>
              </a:solidFill>
              <a:latin typeface="Comic Sans MS" pitchFamily="66" charset="0"/>
            </a:endParaRPr>
          </a:p>
        </p:txBody>
      </p:sp>
      <p:sp>
        <p:nvSpPr>
          <p:cNvPr id="42" name="Flèche vers le bas 41"/>
          <p:cNvSpPr/>
          <p:nvPr/>
        </p:nvSpPr>
        <p:spPr>
          <a:xfrm>
            <a:off x="5652120" y="5877273"/>
            <a:ext cx="484632" cy="72007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7</a:t>
            </a:r>
            <a:endParaRPr lang="en-US" dirty="0">
              <a:solidFill>
                <a:schemeClr val="bg1"/>
              </a:solidFill>
              <a:latin typeface="Comic Sans MS" pitchFamily="66" charset="0"/>
            </a:endParaRPr>
          </a:p>
        </p:txBody>
      </p:sp>
      <p:sp>
        <p:nvSpPr>
          <p:cNvPr id="43" name="Rectangle à coins arrondis 42"/>
          <p:cNvSpPr/>
          <p:nvPr>
            <p:custDataLst>
              <p:tags r:id="rId2"/>
            </p:custDataLst>
          </p:nvPr>
        </p:nvSpPr>
        <p:spPr>
          <a:xfrm>
            <a:off x="6380996" y="946571"/>
            <a:ext cx="2502674"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Method:</a:t>
            </a:r>
            <a:endParaRPr lang="en-US" sz="1100" b="1" dirty="0">
              <a:solidFill>
                <a:srgbClr val="002060"/>
              </a:solidFill>
              <a:latin typeface="Comic Sans MS" pitchFamily="66" charset="0"/>
              <a:cs typeface="Arial" pitchFamily="34" charset="0"/>
            </a:endParaRPr>
          </a:p>
        </p:txBody>
      </p:sp>
      <p:pic>
        <p:nvPicPr>
          <p:cNvPr id="2" name="Imag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3608" y="2708920"/>
            <a:ext cx="3646560" cy="2908960"/>
          </a:xfrm>
          <a:prstGeom prst="rect">
            <a:avLst/>
          </a:prstGeom>
        </p:spPr>
      </p:pic>
    </p:spTree>
    <p:extLst>
      <p:ext uri="{BB962C8B-B14F-4D97-AF65-F5344CB8AC3E}">
        <p14:creationId xmlns:p14="http://schemas.microsoft.com/office/powerpoint/2010/main" val="36926585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custDataLst>
              <p:tags r:id="rId1"/>
            </p:custDataLst>
          </p:nvPr>
        </p:nvSpPr>
        <p:spPr>
          <a:xfrm>
            <a:off x="251521" y="985857"/>
            <a:ext cx="5256583" cy="1977571"/>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smtClean="0">
                <a:solidFill>
                  <a:srgbClr val="002060"/>
                </a:solidFill>
                <a:latin typeface="Comic Sans MS" pitchFamily="66" charset="0"/>
                <a:cs typeface="Arial" pitchFamily="34" charset="0"/>
              </a:rPr>
              <a:t>The single </a:t>
            </a:r>
            <a:r>
              <a:rPr lang="en-US" sz="1200" dirty="0" smtClean="0">
                <a:solidFill>
                  <a:srgbClr val="002060"/>
                </a:solidFill>
                <a:latin typeface="Comic Sans MS" pitchFamily="66" charset="0"/>
                <a:cs typeface="Arial" pitchFamily="34" charset="0"/>
              </a:rPr>
              <a:t>document is mandatory since 2001 for every employer (in France). This document includes "the result of the evaluation of risks to health and safety of workers". The goal is to identify the risks associated with each workstation and to find measures to eliminate or reduce these risks.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Columns 1 to 4 relate the risk analysis.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Columns 5 to 7 relate the risk assessment (L = O x S)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Columns 8 to 11 relate the action plan.</a:t>
            </a:r>
            <a:endParaRPr lang="en-US" sz="1200" dirty="0">
              <a:solidFill>
                <a:srgbClr val="002060"/>
              </a:solidFill>
              <a:latin typeface="Comic Sans MS" pitchFamily="66" charset="0"/>
              <a:cs typeface="Arial" pitchFamily="34" charset="0"/>
            </a:endParaRPr>
          </a:p>
        </p:txBody>
      </p:sp>
      <p:sp>
        <p:nvSpPr>
          <p:cNvPr id="4" name="Rectangle à coins arrondis 3"/>
          <p:cNvSpPr/>
          <p:nvPr/>
        </p:nvSpPr>
        <p:spPr bwMode="auto">
          <a:xfrm>
            <a:off x="251521" y="5738217"/>
            <a:ext cx="5256583" cy="859134"/>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lgn="just">
              <a:defRPr/>
            </a:pPr>
            <a:endParaRPr lang="en-US" sz="500" dirty="0" smtClean="0">
              <a:solidFill>
                <a:srgbClr val="002060"/>
              </a:solidFill>
              <a:latin typeface="Comic Sans MS" pitchFamily="66" charset="0"/>
              <a:cs typeface="Arial" pitchFamily="34" charset="0"/>
            </a:endParaRPr>
          </a:p>
          <a:p>
            <a:pPr lvl="0" algn="just">
              <a:defRPr/>
            </a:pPr>
            <a:r>
              <a:rPr lang="en-US" sz="1200" dirty="0" smtClean="0">
                <a:solidFill>
                  <a:srgbClr val="002060"/>
                </a:solidFill>
                <a:latin typeface="Comic Sans MS" pitchFamily="66" charset="0"/>
                <a:cs typeface="Arial" pitchFamily="34" charset="0"/>
              </a:rPr>
              <a:t>Indispensable tool for the prevention of occupational risks.</a:t>
            </a:r>
          </a:p>
          <a:p>
            <a:pPr lvl="0" algn="just">
              <a:defRPr/>
            </a:pPr>
            <a:r>
              <a:rPr lang="en-US" sz="1200" dirty="0" smtClean="0">
                <a:solidFill>
                  <a:srgbClr val="002060"/>
                </a:solidFill>
                <a:latin typeface="Comic Sans MS" pitchFamily="66" charset="0"/>
                <a:cs typeface="Arial" pitchFamily="34" charset="0"/>
              </a:rPr>
              <a:t>Fosters the involvement of all staff.</a:t>
            </a:r>
            <a:endParaRPr lang="en-US" sz="1200" dirty="0">
              <a:solidFill>
                <a:srgbClr val="002060"/>
              </a:solidFill>
              <a:latin typeface="Comic Sans MS" pitchFamily="66" charset="0"/>
              <a:cs typeface="Arial" pitchFamily="34" charset="0"/>
            </a:endParaRPr>
          </a:p>
        </p:txBody>
      </p:sp>
      <p:sp>
        <p:nvSpPr>
          <p:cNvPr id="5" name="Rectangle à coins arrondis 4"/>
          <p:cNvSpPr/>
          <p:nvPr/>
        </p:nvSpPr>
        <p:spPr>
          <a:xfrm>
            <a:off x="251521" y="260350"/>
            <a:ext cx="6120679"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en-US" sz="3600" b="1" smtClean="0">
                <a:ln w="1905"/>
                <a:solidFill>
                  <a:srgbClr val="00B0F0"/>
                </a:solidFill>
                <a:latin typeface="Comic Sans MS" pitchFamily="66" charset="0"/>
              </a:rPr>
              <a:t>18</a:t>
            </a:r>
            <a:r>
              <a:rPr lang="en-US" sz="3600" b="1" smtClean="0">
                <a:ln w="1905"/>
                <a:solidFill>
                  <a:srgbClr val="002060"/>
                </a:solidFill>
                <a:latin typeface="Comic Sans MS" pitchFamily="66" charset="0"/>
              </a:rPr>
              <a:t> </a:t>
            </a:r>
            <a:r>
              <a:rPr lang="en-US" sz="3200" b="1" smtClean="0">
                <a:ln w="1905"/>
                <a:solidFill>
                  <a:srgbClr val="002060"/>
                </a:solidFill>
                <a:latin typeface="Comic Sans MS" pitchFamily="66" charset="0"/>
              </a:rPr>
              <a:t>The single document</a:t>
            </a:r>
            <a:endParaRPr lang="en-US" sz="3200" b="1" dirty="0">
              <a:solidFill>
                <a:srgbClr val="002060"/>
              </a:solidFill>
              <a:latin typeface="Comic Sans MS" pitchFamily="66" charset="0"/>
            </a:endParaRPr>
          </a:p>
        </p:txBody>
      </p:sp>
      <p:sp>
        <p:nvSpPr>
          <p:cNvPr id="6" name="Rectangle à coins arrondis 5"/>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7" name="Picture 2" descr="C:\Users\AMI\Documents\Isolean\Fiches outils\III Méthode de résolution de problème\Résolution de problèm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8" name="Flèche vers le bas 7"/>
          <p:cNvSpPr/>
          <p:nvPr/>
        </p:nvSpPr>
        <p:spPr>
          <a:xfrm>
            <a:off x="5652120" y="1328341"/>
            <a:ext cx="484632" cy="4478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1</a:t>
            </a:r>
            <a:endParaRPr lang="en-US" dirty="0">
              <a:solidFill>
                <a:schemeClr val="bg1"/>
              </a:solidFill>
              <a:latin typeface="Comic Sans MS" pitchFamily="66" charset="0"/>
            </a:endParaRPr>
          </a:p>
        </p:txBody>
      </p:sp>
      <p:sp>
        <p:nvSpPr>
          <p:cNvPr id="9" name="Rectangle à coins arrondis 8"/>
          <p:cNvSpPr/>
          <p:nvPr/>
        </p:nvSpPr>
        <p:spPr>
          <a:xfrm>
            <a:off x="6228186" y="1307381"/>
            <a:ext cx="2668502" cy="465436"/>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Build teams. Define a program of meetings</a:t>
            </a:r>
            <a:endParaRPr lang="en-US" sz="1200" dirty="0">
              <a:solidFill>
                <a:srgbClr val="002060"/>
              </a:solidFill>
              <a:latin typeface="Comic Sans MS" pitchFamily="66" charset="0"/>
              <a:cs typeface="Arial" charset="0"/>
            </a:endParaRPr>
          </a:p>
        </p:txBody>
      </p:sp>
      <p:sp>
        <p:nvSpPr>
          <p:cNvPr id="10" name="Rectangle à coins arrondis 9"/>
          <p:cNvSpPr/>
          <p:nvPr/>
        </p:nvSpPr>
        <p:spPr>
          <a:xfrm>
            <a:off x="6228186" y="1916831"/>
            <a:ext cx="2668502" cy="64807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Identify all the activities with a potential risk in each workstation</a:t>
            </a:r>
            <a:endParaRPr lang="en-US" sz="1200" dirty="0">
              <a:solidFill>
                <a:srgbClr val="002060"/>
              </a:solidFill>
              <a:latin typeface="Comic Sans MS" pitchFamily="66" charset="0"/>
              <a:cs typeface="Arial" charset="0"/>
            </a:endParaRPr>
          </a:p>
        </p:txBody>
      </p:sp>
      <p:sp>
        <p:nvSpPr>
          <p:cNvPr id="11" name="Rectangle à coins arrondis 10"/>
          <p:cNvSpPr/>
          <p:nvPr/>
        </p:nvSpPr>
        <p:spPr>
          <a:xfrm>
            <a:off x="6228185" y="2708920"/>
            <a:ext cx="2668504" cy="509017"/>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List and assess each risk (level of risk)</a:t>
            </a:r>
            <a:endParaRPr lang="en-US" sz="1200" dirty="0">
              <a:solidFill>
                <a:srgbClr val="002060"/>
              </a:solidFill>
              <a:latin typeface="Comic Sans MS" pitchFamily="66" charset="0"/>
              <a:cs typeface="Arial" charset="0"/>
            </a:endParaRPr>
          </a:p>
        </p:txBody>
      </p:sp>
      <p:sp>
        <p:nvSpPr>
          <p:cNvPr id="12" name="Rectangle à coins arrondis 11"/>
          <p:cNvSpPr/>
          <p:nvPr/>
        </p:nvSpPr>
        <p:spPr>
          <a:xfrm>
            <a:off x="6228184" y="3356992"/>
            <a:ext cx="2668505" cy="792088"/>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Analyze unacceptable risks, determine the measures to be taken and establish an action plan</a:t>
            </a:r>
            <a:endParaRPr lang="en-US" sz="1200" dirty="0">
              <a:solidFill>
                <a:srgbClr val="002060"/>
              </a:solidFill>
              <a:latin typeface="Comic Sans MS" pitchFamily="66" charset="0"/>
            </a:endParaRPr>
          </a:p>
        </p:txBody>
      </p:sp>
      <p:sp>
        <p:nvSpPr>
          <p:cNvPr id="13" name="Rectangle à coins arrondis 12"/>
          <p:cNvSpPr/>
          <p:nvPr/>
        </p:nvSpPr>
        <p:spPr>
          <a:xfrm>
            <a:off x="6228185" y="4293097"/>
            <a:ext cx="2668503" cy="720080"/>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Implement the action plan. Check the effectiveness of actions (internal audits)</a:t>
            </a:r>
            <a:endParaRPr lang="en-US" sz="1200" dirty="0">
              <a:solidFill>
                <a:srgbClr val="002060"/>
              </a:solidFill>
              <a:latin typeface="Comic Sans MS" pitchFamily="66" charset="0"/>
              <a:cs typeface="Arial" charset="0"/>
            </a:endParaRPr>
          </a:p>
        </p:txBody>
      </p:sp>
      <p:sp>
        <p:nvSpPr>
          <p:cNvPr id="14" name="Rectangle à coins arrondis 13"/>
          <p:cNvSpPr/>
          <p:nvPr/>
        </p:nvSpPr>
        <p:spPr>
          <a:xfrm>
            <a:off x="6228185" y="5157192"/>
            <a:ext cx="2668504"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Hold </a:t>
            </a:r>
            <a:r>
              <a:rPr lang="en-US" sz="1200" smtClean="0">
                <a:solidFill>
                  <a:srgbClr val="002060"/>
                </a:solidFill>
                <a:latin typeface="Comic Sans MS" pitchFamily="66" charset="0"/>
              </a:rPr>
              <a:t>the single </a:t>
            </a:r>
            <a:r>
              <a:rPr lang="en-US" sz="1200" dirty="0" smtClean="0">
                <a:solidFill>
                  <a:srgbClr val="002060"/>
                </a:solidFill>
                <a:latin typeface="Comic Sans MS" pitchFamily="66" charset="0"/>
              </a:rPr>
              <a:t>document available to stakeholders</a:t>
            </a:r>
            <a:endParaRPr lang="en-US" sz="1200" dirty="0">
              <a:solidFill>
                <a:srgbClr val="002060"/>
              </a:solidFill>
              <a:latin typeface="Comic Sans MS" pitchFamily="66" charset="0"/>
            </a:endParaRPr>
          </a:p>
        </p:txBody>
      </p:sp>
      <p:sp>
        <p:nvSpPr>
          <p:cNvPr id="15" name="Flèche vers le bas 14"/>
          <p:cNvSpPr/>
          <p:nvPr/>
        </p:nvSpPr>
        <p:spPr>
          <a:xfrm>
            <a:off x="5652120" y="1916832"/>
            <a:ext cx="484632"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2</a:t>
            </a:r>
            <a:endParaRPr lang="en-US" dirty="0">
              <a:solidFill>
                <a:schemeClr val="bg1"/>
              </a:solidFill>
              <a:latin typeface="Comic Sans MS" pitchFamily="66" charset="0"/>
            </a:endParaRPr>
          </a:p>
        </p:txBody>
      </p:sp>
      <p:sp>
        <p:nvSpPr>
          <p:cNvPr id="16" name="Flèche vers le bas 15"/>
          <p:cNvSpPr/>
          <p:nvPr/>
        </p:nvSpPr>
        <p:spPr>
          <a:xfrm>
            <a:off x="5652120" y="2708921"/>
            <a:ext cx="484632" cy="5090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3</a:t>
            </a:r>
            <a:endParaRPr lang="en-US" dirty="0">
              <a:solidFill>
                <a:schemeClr val="bg1"/>
              </a:solidFill>
              <a:latin typeface="Comic Sans MS" pitchFamily="66" charset="0"/>
            </a:endParaRPr>
          </a:p>
        </p:txBody>
      </p:sp>
      <p:sp>
        <p:nvSpPr>
          <p:cNvPr id="17" name="Flèche vers le bas 16"/>
          <p:cNvSpPr/>
          <p:nvPr/>
        </p:nvSpPr>
        <p:spPr>
          <a:xfrm>
            <a:off x="5652120" y="3356992"/>
            <a:ext cx="484632" cy="792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4</a:t>
            </a:r>
            <a:endParaRPr lang="en-US" dirty="0">
              <a:solidFill>
                <a:schemeClr val="bg1"/>
              </a:solidFill>
              <a:latin typeface="Comic Sans MS" pitchFamily="66" charset="0"/>
            </a:endParaRPr>
          </a:p>
        </p:txBody>
      </p:sp>
      <p:sp>
        <p:nvSpPr>
          <p:cNvPr id="18" name="Flèche vers le bas 17"/>
          <p:cNvSpPr/>
          <p:nvPr/>
        </p:nvSpPr>
        <p:spPr>
          <a:xfrm>
            <a:off x="5652120" y="4293097"/>
            <a:ext cx="484632" cy="72007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5</a:t>
            </a:r>
            <a:endParaRPr lang="en-US" dirty="0">
              <a:solidFill>
                <a:schemeClr val="bg1"/>
              </a:solidFill>
              <a:latin typeface="Comic Sans MS" pitchFamily="66" charset="0"/>
            </a:endParaRPr>
          </a:p>
        </p:txBody>
      </p:sp>
      <p:sp>
        <p:nvSpPr>
          <p:cNvPr id="19" name="Flèche vers le bas 18"/>
          <p:cNvSpPr/>
          <p:nvPr/>
        </p:nvSpPr>
        <p:spPr>
          <a:xfrm>
            <a:off x="5652120" y="5157193"/>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6</a:t>
            </a:r>
            <a:endParaRPr lang="en-US" dirty="0">
              <a:solidFill>
                <a:schemeClr val="bg1"/>
              </a:solidFill>
              <a:latin typeface="Comic Sans MS" pitchFamily="66" charset="0"/>
            </a:endParaRPr>
          </a:p>
        </p:txBody>
      </p:sp>
      <p:sp>
        <p:nvSpPr>
          <p:cNvPr id="20" name="Rectangle à coins arrondis 19"/>
          <p:cNvSpPr/>
          <p:nvPr/>
        </p:nvSpPr>
        <p:spPr>
          <a:xfrm>
            <a:off x="6228185" y="5877273"/>
            <a:ext cx="2668504" cy="720080"/>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Update </a:t>
            </a:r>
            <a:r>
              <a:rPr lang="en-US" sz="1200" smtClean="0">
                <a:solidFill>
                  <a:srgbClr val="002060"/>
                </a:solidFill>
                <a:latin typeface="Comic Sans MS" pitchFamily="66" charset="0"/>
              </a:rPr>
              <a:t>the single </a:t>
            </a:r>
            <a:r>
              <a:rPr lang="en-US" sz="1200" dirty="0" smtClean="0">
                <a:solidFill>
                  <a:srgbClr val="002060"/>
                </a:solidFill>
                <a:latin typeface="Comic Sans MS" pitchFamily="66" charset="0"/>
              </a:rPr>
              <a:t>document annually or after any significant change</a:t>
            </a:r>
            <a:endParaRPr lang="en-US" sz="1200" dirty="0">
              <a:solidFill>
                <a:srgbClr val="002060"/>
              </a:solidFill>
              <a:latin typeface="Comic Sans MS" pitchFamily="66" charset="0"/>
            </a:endParaRPr>
          </a:p>
        </p:txBody>
      </p:sp>
      <p:sp>
        <p:nvSpPr>
          <p:cNvPr id="21" name="Flèche vers le bas 20"/>
          <p:cNvSpPr/>
          <p:nvPr/>
        </p:nvSpPr>
        <p:spPr>
          <a:xfrm>
            <a:off x="5652120" y="5877273"/>
            <a:ext cx="484632" cy="72007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7</a:t>
            </a:r>
            <a:endParaRPr lang="en-US" dirty="0">
              <a:solidFill>
                <a:schemeClr val="bg1"/>
              </a:solidFill>
              <a:latin typeface="Comic Sans MS" pitchFamily="66" charset="0"/>
            </a:endParaRPr>
          </a:p>
        </p:txBody>
      </p:sp>
      <p:sp>
        <p:nvSpPr>
          <p:cNvPr id="22" name="Rectangle à coins arrondis 21"/>
          <p:cNvSpPr/>
          <p:nvPr>
            <p:custDataLst>
              <p:tags r:id="rId2"/>
            </p:custDataLst>
          </p:nvPr>
        </p:nvSpPr>
        <p:spPr>
          <a:xfrm>
            <a:off x="6380996" y="946571"/>
            <a:ext cx="2502674"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Method:</a:t>
            </a:r>
            <a:endParaRPr lang="en-US" sz="1100" b="1" dirty="0">
              <a:solidFill>
                <a:srgbClr val="002060"/>
              </a:solidFill>
              <a:latin typeface="Comic Sans MS" pitchFamily="66" charset="0"/>
              <a:cs typeface="Arial" pitchFamily="34" charset="0"/>
            </a:endParaRPr>
          </a:p>
        </p:txBody>
      </p:sp>
      <p:graphicFrame>
        <p:nvGraphicFramePr>
          <p:cNvPr id="23" name="Tableau 22"/>
          <p:cNvGraphicFramePr>
            <a:graphicFrameLocks noGrp="1"/>
          </p:cNvGraphicFramePr>
          <p:nvPr>
            <p:extLst>
              <p:ext uri="{D42A27DB-BD31-4B8C-83A1-F6EECF244321}">
                <p14:modId xmlns:p14="http://schemas.microsoft.com/office/powerpoint/2010/main" val="493442630"/>
              </p:ext>
            </p:extLst>
          </p:nvPr>
        </p:nvGraphicFramePr>
        <p:xfrm>
          <a:off x="252051" y="3140968"/>
          <a:ext cx="5256053" cy="2327467"/>
        </p:xfrm>
        <a:graphic>
          <a:graphicData uri="http://schemas.openxmlformats.org/drawingml/2006/table">
            <a:tbl>
              <a:tblPr firstRow="1" bandRow="1">
                <a:tableStyleId>{5C22544A-7EE6-4342-B048-85BDC9FD1C3A}</a:tableStyleId>
              </a:tblPr>
              <a:tblGrid>
                <a:gridCol w="477823"/>
                <a:gridCol w="601761"/>
                <a:gridCol w="576064"/>
                <a:gridCol w="504056"/>
                <a:gridCol w="504056"/>
                <a:gridCol w="504056"/>
                <a:gridCol w="504056"/>
                <a:gridCol w="504056"/>
                <a:gridCol w="360040"/>
                <a:gridCol w="360040"/>
                <a:gridCol w="360045"/>
              </a:tblGrid>
              <a:tr h="293284">
                <a:tc>
                  <a:txBody>
                    <a:bodyPr/>
                    <a:lstStyle/>
                    <a:p>
                      <a:r>
                        <a:rPr lang="en-GB" sz="1000" noProof="0" dirty="0" smtClean="0">
                          <a:latin typeface="Comic Sans MS" pitchFamily="66" charset="0"/>
                        </a:rPr>
                        <a:t>1</a:t>
                      </a:r>
                      <a:endParaRPr lang="en-GB" sz="1000" noProof="0" dirty="0">
                        <a:latin typeface="Comic Sans MS" pitchFamily="66" charset="0"/>
                      </a:endParaRPr>
                    </a:p>
                  </a:txBody>
                  <a:tcPr>
                    <a:solidFill>
                      <a:srgbClr val="00B0F0"/>
                    </a:solidFill>
                  </a:tcPr>
                </a:tc>
                <a:tc>
                  <a:txBody>
                    <a:bodyPr/>
                    <a:lstStyle/>
                    <a:p>
                      <a:r>
                        <a:rPr lang="en-GB" sz="1000" noProof="0" dirty="0" smtClean="0">
                          <a:latin typeface="Comic Sans MS" pitchFamily="66" charset="0"/>
                        </a:rPr>
                        <a:t>2</a:t>
                      </a:r>
                      <a:endParaRPr lang="en-GB" sz="1000" noProof="0" dirty="0">
                        <a:latin typeface="Comic Sans MS" pitchFamily="66" charset="0"/>
                      </a:endParaRPr>
                    </a:p>
                  </a:txBody>
                  <a:tcPr>
                    <a:solidFill>
                      <a:srgbClr val="00B0F0"/>
                    </a:solidFill>
                  </a:tcPr>
                </a:tc>
                <a:tc>
                  <a:txBody>
                    <a:bodyPr/>
                    <a:lstStyle/>
                    <a:p>
                      <a:r>
                        <a:rPr lang="en-GB" sz="1000" noProof="0" dirty="0" smtClean="0">
                          <a:latin typeface="Comic Sans MS" pitchFamily="66" charset="0"/>
                        </a:rPr>
                        <a:t>3</a:t>
                      </a:r>
                      <a:endParaRPr lang="en-GB" sz="1000" noProof="0" dirty="0">
                        <a:latin typeface="Comic Sans MS" pitchFamily="66" charset="0"/>
                      </a:endParaRPr>
                    </a:p>
                  </a:txBody>
                  <a:tcPr>
                    <a:solidFill>
                      <a:srgbClr val="00B0F0"/>
                    </a:solidFill>
                  </a:tcPr>
                </a:tc>
                <a:tc>
                  <a:txBody>
                    <a:bodyPr/>
                    <a:lstStyle/>
                    <a:p>
                      <a:r>
                        <a:rPr lang="en-GB" sz="1000" noProof="0" dirty="0" smtClean="0">
                          <a:latin typeface="Comic Sans MS" pitchFamily="66" charset="0"/>
                        </a:rPr>
                        <a:t>4</a:t>
                      </a:r>
                      <a:endParaRPr lang="en-GB" sz="1000" noProof="0" dirty="0">
                        <a:latin typeface="Comic Sans MS" pitchFamily="66" charset="0"/>
                      </a:endParaRPr>
                    </a:p>
                  </a:txBody>
                  <a:tcPr>
                    <a:solidFill>
                      <a:srgbClr val="00B0F0"/>
                    </a:solidFill>
                  </a:tcPr>
                </a:tc>
                <a:tc>
                  <a:txBody>
                    <a:bodyPr/>
                    <a:lstStyle/>
                    <a:p>
                      <a:r>
                        <a:rPr lang="en-GB" sz="1000" noProof="0" dirty="0" smtClean="0">
                          <a:latin typeface="Comic Sans MS" pitchFamily="66" charset="0"/>
                        </a:rPr>
                        <a:t>5</a:t>
                      </a:r>
                      <a:endParaRPr lang="en-GB" sz="1000" noProof="0" dirty="0">
                        <a:latin typeface="Comic Sans MS" pitchFamily="66" charset="0"/>
                      </a:endParaRPr>
                    </a:p>
                  </a:txBody>
                  <a:tcPr>
                    <a:solidFill>
                      <a:srgbClr val="92D050"/>
                    </a:solidFill>
                  </a:tcPr>
                </a:tc>
                <a:tc>
                  <a:txBody>
                    <a:bodyPr/>
                    <a:lstStyle/>
                    <a:p>
                      <a:r>
                        <a:rPr lang="en-GB" sz="1000" noProof="0" dirty="0" smtClean="0">
                          <a:latin typeface="Comic Sans MS" pitchFamily="66" charset="0"/>
                        </a:rPr>
                        <a:t>6</a:t>
                      </a:r>
                      <a:endParaRPr lang="en-GB" sz="1000" noProof="0" dirty="0">
                        <a:latin typeface="Comic Sans MS" pitchFamily="66" charset="0"/>
                      </a:endParaRPr>
                    </a:p>
                  </a:txBody>
                  <a:tcPr>
                    <a:solidFill>
                      <a:srgbClr val="92D050"/>
                    </a:solidFill>
                  </a:tcPr>
                </a:tc>
                <a:tc>
                  <a:txBody>
                    <a:bodyPr/>
                    <a:lstStyle/>
                    <a:p>
                      <a:r>
                        <a:rPr lang="en-GB" sz="1000" noProof="0" dirty="0" smtClean="0">
                          <a:latin typeface="Comic Sans MS" pitchFamily="66" charset="0"/>
                        </a:rPr>
                        <a:t>7</a:t>
                      </a:r>
                      <a:endParaRPr lang="en-GB" sz="1000" noProof="0" dirty="0">
                        <a:latin typeface="Comic Sans MS" pitchFamily="66" charset="0"/>
                      </a:endParaRPr>
                    </a:p>
                  </a:txBody>
                  <a:tcPr>
                    <a:solidFill>
                      <a:srgbClr val="92D050"/>
                    </a:solidFill>
                  </a:tcPr>
                </a:tc>
                <a:tc>
                  <a:txBody>
                    <a:bodyPr/>
                    <a:lstStyle/>
                    <a:p>
                      <a:r>
                        <a:rPr lang="en-GB" sz="1000" noProof="0" dirty="0" smtClean="0">
                          <a:latin typeface="Comic Sans MS" pitchFamily="66" charset="0"/>
                        </a:rPr>
                        <a:t>8</a:t>
                      </a:r>
                      <a:endParaRPr lang="en-GB" sz="1000" noProof="0" dirty="0">
                        <a:latin typeface="Comic Sans MS" pitchFamily="66" charset="0"/>
                      </a:endParaRPr>
                    </a:p>
                  </a:txBody>
                  <a:tcPr>
                    <a:solidFill>
                      <a:srgbClr val="C00000"/>
                    </a:solidFill>
                  </a:tcPr>
                </a:tc>
                <a:tc>
                  <a:txBody>
                    <a:bodyPr/>
                    <a:lstStyle/>
                    <a:p>
                      <a:r>
                        <a:rPr lang="en-GB" sz="1000" noProof="0" dirty="0" smtClean="0">
                          <a:latin typeface="Comic Sans MS" pitchFamily="66" charset="0"/>
                        </a:rPr>
                        <a:t>9</a:t>
                      </a:r>
                      <a:endParaRPr lang="en-GB" sz="1000" noProof="0" dirty="0">
                        <a:latin typeface="Comic Sans MS" pitchFamily="66" charset="0"/>
                      </a:endParaRPr>
                    </a:p>
                  </a:txBody>
                  <a:tcPr>
                    <a:solidFill>
                      <a:srgbClr val="C00000"/>
                    </a:solidFill>
                  </a:tcPr>
                </a:tc>
                <a:tc>
                  <a:txBody>
                    <a:bodyPr/>
                    <a:lstStyle/>
                    <a:p>
                      <a:r>
                        <a:rPr lang="en-GB" sz="1000" noProof="0" dirty="0" smtClean="0">
                          <a:latin typeface="Comic Sans MS" pitchFamily="66" charset="0"/>
                        </a:rPr>
                        <a:t>10</a:t>
                      </a:r>
                      <a:endParaRPr lang="en-GB" sz="1000" noProof="0" dirty="0">
                        <a:latin typeface="Comic Sans MS" pitchFamily="66" charset="0"/>
                      </a:endParaRPr>
                    </a:p>
                  </a:txBody>
                  <a:tcPr>
                    <a:solidFill>
                      <a:srgbClr val="C00000"/>
                    </a:solidFill>
                  </a:tcPr>
                </a:tc>
                <a:tc>
                  <a:txBody>
                    <a:bodyPr/>
                    <a:lstStyle/>
                    <a:p>
                      <a:r>
                        <a:rPr lang="en-GB" sz="1000" noProof="0" dirty="0" smtClean="0">
                          <a:latin typeface="Comic Sans MS" pitchFamily="66" charset="0"/>
                        </a:rPr>
                        <a:t>11</a:t>
                      </a:r>
                      <a:endParaRPr lang="en-GB" sz="1000" noProof="0" dirty="0">
                        <a:latin typeface="Comic Sans MS" pitchFamily="66" charset="0"/>
                      </a:endParaRPr>
                    </a:p>
                  </a:txBody>
                  <a:tcPr>
                    <a:solidFill>
                      <a:srgbClr val="C00000"/>
                    </a:solidFill>
                  </a:tcPr>
                </a:tc>
              </a:tr>
              <a:tr h="527910">
                <a:tc>
                  <a:txBody>
                    <a:bodyPr/>
                    <a:lstStyle/>
                    <a:p>
                      <a:r>
                        <a:rPr lang="en-GB" sz="1000" noProof="0" dirty="0" smtClean="0">
                          <a:latin typeface="Comic Sans MS" pitchFamily="66" charset="0"/>
                        </a:rPr>
                        <a:t>Activity</a:t>
                      </a:r>
                      <a:endParaRPr lang="en-GB" sz="1000" noProof="0" dirty="0">
                        <a:latin typeface="Comic Sans MS" pitchFamily="66" charset="0"/>
                      </a:endParaRPr>
                    </a:p>
                  </a:txBody>
                  <a:tcPr marL="45720" marR="45720">
                    <a:solidFill>
                      <a:srgbClr val="00B0F0"/>
                    </a:solidFill>
                  </a:tcPr>
                </a:tc>
                <a:tc>
                  <a:txBody>
                    <a:bodyPr/>
                    <a:lstStyle/>
                    <a:p>
                      <a:pPr algn="ctr"/>
                      <a:r>
                        <a:rPr lang="en-GB" sz="1000" noProof="0" dirty="0" smtClean="0">
                          <a:latin typeface="Comic Sans MS" pitchFamily="66" charset="0"/>
                        </a:rPr>
                        <a:t>Context</a:t>
                      </a:r>
                      <a:endParaRPr lang="en-GB" sz="1000" noProof="0" dirty="0">
                        <a:latin typeface="Comic Sans MS" pitchFamily="66" charset="0"/>
                      </a:endParaRPr>
                    </a:p>
                  </a:txBody>
                  <a:tcPr marL="45720" marR="45720">
                    <a:solidFill>
                      <a:srgbClr val="00B0F0"/>
                    </a:solidFill>
                  </a:tcPr>
                </a:tc>
                <a:tc>
                  <a:txBody>
                    <a:bodyPr/>
                    <a:lstStyle/>
                    <a:p>
                      <a:r>
                        <a:rPr lang="en-GB" sz="1000" noProof="0" dirty="0" smtClean="0">
                          <a:latin typeface="Comic Sans MS" pitchFamily="66" charset="0"/>
                        </a:rPr>
                        <a:t>Risk</a:t>
                      </a:r>
                      <a:endParaRPr lang="en-GB" sz="1000" noProof="0" dirty="0">
                        <a:latin typeface="Comic Sans MS" pitchFamily="66" charset="0"/>
                      </a:endParaRPr>
                    </a:p>
                  </a:txBody>
                  <a:tcPr marL="45720" marR="45720">
                    <a:solidFill>
                      <a:srgbClr val="00B0F0"/>
                    </a:solidFill>
                  </a:tcPr>
                </a:tc>
                <a:tc>
                  <a:txBody>
                    <a:bodyPr/>
                    <a:lstStyle/>
                    <a:p>
                      <a:r>
                        <a:rPr lang="en-GB" sz="1000" noProof="0" dirty="0" smtClean="0">
                          <a:latin typeface="Comic Sans MS" pitchFamily="66" charset="0"/>
                        </a:rPr>
                        <a:t>Conse-</a:t>
                      </a:r>
                      <a:r>
                        <a:rPr lang="en-GB" sz="1000" noProof="0" dirty="0" err="1" smtClean="0">
                          <a:latin typeface="Comic Sans MS" pitchFamily="66" charset="0"/>
                        </a:rPr>
                        <a:t>quence</a:t>
                      </a:r>
                      <a:endParaRPr lang="en-GB" sz="1000" noProof="0" dirty="0">
                        <a:latin typeface="Comic Sans MS" pitchFamily="66" charset="0"/>
                      </a:endParaRPr>
                    </a:p>
                  </a:txBody>
                  <a:tcPr marL="45720" marR="45720">
                    <a:solidFill>
                      <a:srgbClr val="00B0F0"/>
                    </a:solidFill>
                  </a:tcPr>
                </a:tc>
                <a:tc>
                  <a:txBody>
                    <a:bodyPr/>
                    <a:lstStyle/>
                    <a:p>
                      <a:r>
                        <a:rPr lang="en-GB" sz="1000" noProof="0" dirty="0" err="1" smtClean="0">
                          <a:latin typeface="Comic Sans MS" pitchFamily="66" charset="0"/>
                        </a:rPr>
                        <a:t>Occu-rrence</a:t>
                      </a:r>
                      <a:r>
                        <a:rPr lang="en-GB" sz="1000" noProof="0" dirty="0" smtClean="0">
                          <a:latin typeface="Comic Sans MS" pitchFamily="66" charset="0"/>
                        </a:rPr>
                        <a:t> (O)</a:t>
                      </a:r>
                      <a:endParaRPr lang="en-GB" sz="1000" noProof="0" dirty="0">
                        <a:latin typeface="Comic Sans MS" pitchFamily="66" charset="0"/>
                      </a:endParaRPr>
                    </a:p>
                  </a:txBody>
                  <a:tcPr marL="45720" marR="45720">
                    <a:solidFill>
                      <a:srgbClr val="92D050"/>
                    </a:solidFill>
                  </a:tcPr>
                </a:tc>
                <a:tc>
                  <a:txBody>
                    <a:bodyPr/>
                    <a:lstStyle/>
                    <a:p>
                      <a:r>
                        <a:rPr lang="en-GB" sz="1000" noProof="0" dirty="0" err="1" smtClean="0">
                          <a:latin typeface="Comic Sans MS" pitchFamily="66" charset="0"/>
                        </a:rPr>
                        <a:t>Seve-rity</a:t>
                      </a:r>
                      <a:r>
                        <a:rPr lang="en-GB" sz="1000" noProof="0" dirty="0" smtClean="0">
                          <a:latin typeface="Comic Sans MS" pitchFamily="66" charset="0"/>
                        </a:rPr>
                        <a:t> (S)</a:t>
                      </a:r>
                      <a:endParaRPr lang="en-GB" sz="1000" noProof="0" dirty="0">
                        <a:latin typeface="Comic Sans MS" pitchFamily="66" charset="0"/>
                      </a:endParaRPr>
                    </a:p>
                  </a:txBody>
                  <a:tcPr marL="45720" marR="45720">
                    <a:solidFill>
                      <a:srgbClr val="92D050"/>
                    </a:solidFill>
                  </a:tcPr>
                </a:tc>
                <a:tc>
                  <a:txBody>
                    <a:bodyPr/>
                    <a:lstStyle/>
                    <a:p>
                      <a:r>
                        <a:rPr lang="en-GB" sz="1000" noProof="0" dirty="0" smtClean="0">
                          <a:latin typeface="Comic Sans MS" pitchFamily="66" charset="0"/>
                        </a:rPr>
                        <a:t>Level (L)</a:t>
                      </a:r>
                      <a:endParaRPr lang="en-GB" sz="1000" noProof="0" dirty="0">
                        <a:latin typeface="Comic Sans MS" pitchFamily="66" charset="0"/>
                      </a:endParaRPr>
                    </a:p>
                  </a:txBody>
                  <a:tcPr marL="45720" marR="45720">
                    <a:solidFill>
                      <a:srgbClr val="92D050"/>
                    </a:solidFill>
                  </a:tcPr>
                </a:tc>
                <a:tc>
                  <a:txBody>
                    <a:bodyPr/>
                    <a:lstStyle/>
                    <a:p>
                      <a:r>
                        <a:rPr lang="en-GB" sz="1000" noProof="0" dirty="0" smtClean="0">
                          <a:latin typeface="Comic Sans MS" pitchFamily="66" charset="0"/>
                        </a:rPr>
                        <a:t>Measures</a:t>
                      </a:r>
                      <a:endParaRPr lang="en-GB" sz="1000" noProof="0" dirty="0">
                        <a:latin typeface="Comic Sans MS" pitchFamily="66" charset="0"/>
                      </a:endParaRPr>
                    </a:p>
                  </a:txBody>
                  <a:tcPr marL="45720" marR="45720">
                    <a:solidFill>
                      <a:srgbClr val="C00000"/>
                    </a:solidFill>
                  </a:tcPr>
                </a:tc>
                <a:tc>
                  <a:txBody>
                    <a:bodyPr/>
                    <a:lstStyle/>
                    <a:p>
                      <a:r>
                        <a:rPr lang="en-GB" sz="1000" noProof="0" dirty="0" smtClean="0">
                          <a:latin typeface="Comic Sans MS" pitchFamily="66" charset="0"/>
                        </a:rPr>
                        <a:t>O’</a:t>
                      </a:r>
                      <a:endParaRPr lang="en-GB" sz="1000" noProof="0" dirty="0">
                        <a:latin typeface="Comic Sans MS" pitchFamily="66" charset="0"/>
                      </a:endParaRPr>
                    </a:p>
                  </a:txBody>
                  <a:tcPr marL="45720" marR="45720">
                    <a:solidFill>
                      <a:srgbClr val="C00000"/>
                    </a:solidFill>
                  </a:tcPr>
                </a:tc>
                <a:tc>
                  <a:txBody>
                    <a:bodyPr/>
                    <a:lstStyle/>
                    <a:p>
                      <a:r>
                        <a:rPr lang="en-GB" sz="1000" noProof="0" dirty="0" smtClean="0">
                          <a:latin typeface="Comic Sans MS" pitchFamily="66" charset="0"/>
                        </a:rPr>
                        <a:t>S’</a:t>
                      </a:r>
                      <a:endParaRPr lang="en-GB" sz="1000" noProof="0" dirty="0">
                        <a:latin typeface="Comic Sans MS" pitchFamily="66" charset="0"/>
                      </a:endParaRPr>
                    </a:p>
                  </a:txBody>
                  <a:tcPr marL="45720" marR="45720">
                    <a:solidFill>
                      <a:srgbClr val="C00000"/>
                    </a:solidFill>
                  </a:tcPr>
                </a:tc>
                <a:tc>
                  <a:txBody>
                    <a:bodyPr/>
                    <a:lstStyle/>
                    <a:p>
                      <a:r>
                        <a:rPr lang="en-GB" sz="1000" noProof="0" dirty="0" smtClean="0">
                          <a:latin typeface="Comic Sans MS" pitchFamily="66" charset="0"/>
                        </a:rPr>
                        <a:t>L’</a:t>
                      </a:r>
                      <a:endParaRPr lang="en-GB" sz="1000" noProof="0" dirty="0">
                        <a:latin typeface="Comic Sans MS" pitchFamily="66" charset="0"/>
                      </a:endParaRPr>
                    </a:p>
                  </a:txBody>
                  <a:tcPr marL="45720" marR="45720">
                    <a:solidFill>
                      <a:srgbClr val="C00000"/>
                    </a:solidFill>
                  </a:tcPr>
                </a:tc>
              </a:tr>
              <a:tr h="495181">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r>
              <a:tr h="495181">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r>
              <a:tr h="495181">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c>
                  <a:txBody>
                    <a:bodyPr/>
                    <a:lstStyle/>
                    <a:p>
                      <a:endParaRPr lang="en-GB" noProof="0" dirty="0"/>
                    </a:p>
                  </a:txBody>
                  <a:tcPr/>
                </a:tc>
              </a:tr>
            </a:tbl>
          </a:graphicData>
        </a:graphic>
      </p:graphicFrame>
      <p:pic>
        <p:nvPicPr>
          <p:cNvPr id="24" name="Picture 3" descr="C:\Users\AMI\AppData\Local\Microsoft\Windows\Temporary Internet Files\Content.IE5\S23ZM77D\MC900437990[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82531" y="274694"/>
            <a:ext cx="561677" cy="5351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46230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Image 26" descr="iStock_000016259906Small.jpg"/>
          <p:cNvPicPr/>
          <p:nvPr/>
        </p:nvPicPr>
        <p:blipFill>
          <a:blip r:embed="rId5" cstate="print"/>
          <a:stretch>
            <a:fillRect/>
          </a:stretch>
        </p:blipFill>
        <p:spPr>
          <a:xfrm>
            <a:off x="1043608" y="2744924"/>
            <a:ext cx="3960440" cy="3492388"/>
          </a:xfrm>
          <a:prstGeom prst="rect">
            <a:avLst/>
          </a:prstGeom>
          <a:ln>
            <a:noFill/>
          </a:ln>
          <a:effectLst>
            <a:softEdge rad="112500"/>
          </a:effectLst>
        </p:spPr>
      </p:pic>
      <p:sp>
        <p:nvSpPr>
          <p:cNvPr id="5" name="Rectangle à coins arrondis 4"/>
          <p:cNvSpPr/>
          <p:nvPr>
            <p:custDataLst>
              <p:tags r:id="rId1"/>
            </p:custDataLst>
          </p:nvPr>
        </p:nvSpPr>
        <p:spPr>
          <a:xfrm>
            <a:off x="251521" y="985857"/>
            <a:ext cx="4968551" cy="1759067"/>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 </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a:defRPr/>
            </a:pPr>
            <a:r>
              <a:rPr lang="en-US" sz="1200" dirty="0" smtClean="0">
                <a:solidFill>
                  <a:srgbClr val="002060"/>
                </a:solidFill>
                <a:latin typeface="Comic Sans MS" pitchFamily="66" charset="0"/>
                <a:cs typeface="Arial" pitchFamily="34" charset="0"/>
              </a:rPr>
              <a:t>Problem solving method. The 5 W tool, (5 times why) allows you to find the root cause of a problem by asking five times the question "Why?". Children often do it!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Edwards Deming said: "If you do not know how to ask the right question, you discover nothing."</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When the root cause is identified, put in place a solution to prevent a recurrence of the problem.</a:t>
            </a:r>
            <a:endParaRPr lang="en-US" sz="1200" dirty="0">
              <a:solidFill>
                <a:srgbClr val="002060"/>
              </a:solidFill>
              <a:latin typeface="Comic Sans MS" pitchFamily="66" charset="0"/>
              <a:cs typeface="Arial" pitchFamily="34" charset="0"/>
            </a:endParaRPr>
          </a:p>
        </p:txBody>
      </p:sp>
      <p:sp>
        <p:nvSpPr>
          <p:cNvPr id="6" name="Rectangle à coins arrondis 5"/>
          <p:cNvSpPr/>
          <p:nvPr/>
        </p:nvSpPr>
        <p:spPr bwMode="auto">
          <a:xfrm>
            <a:off x="251521" y="5661248"/>
            <a:ext cx="4968551" cy="936104"/>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lgn="just">
              <a:defRPr/>
            </a:pPr>
            <a:endParaRPr lang="en-US" sz="500" dirty="0" smtClean="0">
              <a:solidFill>
                <a:srgbClr val="002060"/>
              </a:solidFill>
              <a:latin typeface="Comic Sans MS" pitchFamily="66" charset="0"/>
              <a:cs typeface="Arial" pitchFamily="34" charset="0"/>
            </a:endParaRPr>
          </a:p>
          <a:p>
            <a:pPr lvl="0" algn="just">
              <a:defRPr/>
            </a:pPr>
            <a:r>
              <a:rPr lang="en-US" sz="1200" dirty="0" smtClean="0">
                <a:solidFill>
                  <a:srgbClr val="002060"/>
                </a:solidFill>
                <a:latin typeface="Comic Sans MS" pitchFamily="66" charset="0"/>
                <a:cs typeface="Arial" pitchFamily="34" charset="0"/>
              </a:rPr>
              <a:t>Go easily at root cause. </a:t>
            </a:r>
          </a:p>
          <a:p>
            <a:pPr lvl="0" algn="just">
              <a:defRPr/>
            </a:pPr>
            <a:r>
              <a:rPr lang="en-US" sz="1200" dirty="0" smtClean="0">
                <a:solidFill>
                  <a:srgbClr val="002060"/>
                </a:solidFill>
                <a:latin typeface="Comic Sans MS" pitchFamily="66" charset="0"/>
                <a:cs typeface="Arial" pitchFamily="34" charset="0"/>
              </a:rPr>
              <a:t>Differentiating effects from causes. </a:t>
            </a:r>
          </a:p>
          <a:p>
            <a:pPr lvl="0" algn="just">
              <a:defRPr/>
            </a:pPr>
            <a:r>
              <a:rPr lang="en-US" sz="1200" dirty="0" smtClean="0">
                <a:solidFill>
                  <a:srgbClr val="002060"/>
                </a:solidFill>
                <a:latin typeface="Comic Sans MS" pitchFamily="66" charset="0"/>
                <a:cs typeface="Arial" pitchFamily="34" charset="0"/>
              </a:rPr>
              <a:t>Definitively eradicate the root cause.</a:t>
            </a:r>
            <a:endParaRPr lang="en-US" sz="1200" dirty="0">
              <a:solidFill>
                <a:srgbClr val="002060"/>
              </a:solidFill>
              <a:latin typeface="Comic Sans MS" pitchFamily="66" charset="0"/>
              <a:cs typeface="Arial" pitchFamily="34" charset="0"/>
            </a:endParaRPr>
          </a:p>
        </p:txBody>
      </p:sp>
      <p:sp>
        <p:nvSpPr>
          <p:cNvPr id="9" name="Flèche vers le bas 8"/>
          <p:cNvSpPr/>
          <p:nvPr/>
        </p:nvSpPr>
        <p:spPr>
          <a:xfrm>
            <a:off x="5364088" y="1289720"/>
            <a:ext cx="772664" cy="60173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latin typeface="Comic Sans MS" pitchFamily="66" charset="0"/>
              </a:rPr>
              <a:t>W1</a:t>
            </a:r>
            <a:endParaRPr lang="en-US" sz="1400" dirty="0">
              <a:solidFill>
                <a:schemeClr val="bg1"/>
              </a:solidFill>
              <a:latin typeface="Comic Sans MS" pitchFamily="66" charset="0"/>
            </a:endParaRPr>
          </a:p>
        </p:txBody>
      </p:sp>
      <p:sp>
        <p:nvSpPr>
          <p:cNvPr id="10" name="Rectangle à coins arrondis 9"/>
          <p:cNvSpPr/>
          <p:nvPr/>
        </p:nvSpPr>
        <p:spPr>
          <a:xfrm>
            <a:off x="6228185" y="1268760"/>
            <a:ext cx="2668503" cy="625421"/>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b="1" dirty="0" smtClean="0">
                <a:solidFill>
                  <a:srgbClr val="002060"/>
                </a:solidFill>
                <a:latin typeface="Comic Sans MS" pitchFamily="66" charset="0"/>
                <a:cs typeface="Arial" charset="0"/>
              </a:rPr>
              <a:t>Why </a:t>
            </a:r>
            <a:r>
              <a:rPr lang="en-US" sz="1200" dirty="0" smtClean="0">
                <a:solidFill>
                  <a:srgbClr val="002060"/>
                </a:solidFill>
                <a:latin typeface="Comic Sans MS" pitchFamily="66" charset="0"/>
                <a:cs typeface="Arial" charset="0"/>
              </a:rPr>
              <a:t>has the fuse blown?</a:t>
            </a:r>
          </a:p>
          <a:p>
            <a:pPr lvl="0">
              <a:defRPr/>
            </a:pPr>
            <a:r>
              <a:rPr lang="en-US" sz="1200" dirty="0" smtClean="0">
                <a:solidFill>
                  <a:srgbClr val="002060"/>
                </a:solidFill>
                <a:latin typeface="Comic Sans MS" pitchFamily="66" charset="0"/>
                <a:cs typeface="Arial" charset="0"/>
              </a:rPr>
              <a:t>Because the current was too high!</a:t>
            </a:r>
            <a:endParaRPr lang="en-US" sz="1200" dirty="0">
              <a:solidFill>
                <a:srgbClr val="002060"/>
              </a:solidFill>
              <a:latin typeface="Comic Sans MS" pitchFamily="66" charset="0"/>
              <a:cs typeface="Arial" charset="0"/>
            </a:endParaRPr>
          </a:p>
        </p:txBody>
      </p:sp>
      <p:sp>
        <p:nvSpPr>
          <p:cNvPr id="11" name="Rectangle à coins arrondis 10"/>
          <p:cNvSpPr/>
          <p:nvPr/>
        </p:nvSpPr>
        <p:spPr>
          <a:xfrm>
            <a:off x="6228185" y="1988840"/>
            <a:ext cx="2668503" cy="844197"/>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b="1" dirty="0" smtClean="0">
                <a:solidFill>
                  <a:srgbClr val="002060"/>
                </a:solidFill>
                <a:latin typeface="Comic Sans MS" pitchFamily="66" charset="0"/>
                <a:cs typeface="Arial" charset="0"/>
              </a:rPr>
              <a:t>Why was </a:t>
            </a:r>
            <a:r>
              <a:rPr lang="en-US" sz="1200" dirty="0" smtClean="0">
                <a:solidFill>
                  <a:srgbClr val="002060"/>
                </a:solidFill>
                <a:latin typeface="Comic Sans MS" pitchFamily="66" charset="0"/>
                <a:cs typeface="Arial" charset="0"/>
              </a:rPr>
              <a:t>the current too</a:t>
            </a:r>
          </a:p>
          <a:p>
            <a:pPr lvl="0">
              <a:defRPr/>
            </a:pPr>
            <a:r>
              <a:rPr lang="en-US" sz="1200" dirty="0" smtClean="0">
                <a:solidFill>
                  <a:srgbClr val="002060"/>
                </a:solidFill>
                <a:latin typeface="Comic Sans MS" pitchFamily="66" charset="0"/>
                <a:cs typeface="Arial" charset="0"/>
              </a:rPr>
              <a:t>high?</a:t>
            </a:r>
          </a:p>
          <a:p>
            <a:pPr lvl="0">
              <a:defRPr/>
            </a:pPr>
            <a:r>
              <a:rPr lang="en-US" sz="1200" dirty="0" smtClean="0">
                <a:solidFill>
                  <a:srgbClr val="002060"/>
                </a:solidFill>
                <a:latin typeface="Comic Sans MS" pitchFamily="66" charset="0"/>
                <a:cs typeface="Arial" charset="0"/>
              </a:rPr>
              <a:t>Because the engine had overheated!</a:t>
            </a:r>
            <a:endParaRPr lang="en-US" sz="1200" dirty="0">
              <a:solidFill>
                <a:srgbClr val="002060"/>
              </a:solidFill>
              <a:latin typeface="Comic Sans MS" pitchFamily="66" charset="0"/>
              <a:cs typeface="Arial" charset="0"/>
            </a:endParaRPr>
          </a:p>
        </p:txBody>
      </p:sp>
      <p:sp>
        <p:nvSpPr>
          <p:cNvPr id="12" name="Rectangle à coins arrondis 11"/>
          <p:cNvSpPr/>
          <p:nvPr/>
        </p:nvSpPr>
        <p:spPr>
          <a:xfrm>
            <a:off x="6228184" y="2924944"/>
            <a:ext cx="2668505" cy="821387"/>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rgbClr val="002060"/>
                </a:solidFill>
                <a:latin typeface="Comic Sans MS" pitchFamily="66" charset="0"/>
              </a:rPr>
              <a:t>Why had </a:t>
            </a:r>
            <a:r>
              <a:rPr lang="en-US" sz="1200" dirty="0" smtClean="0">
                <a:solidFill>
                  <a:srgbClr val="002060"/>
                </a:solidFill>
                <a:latin typeface="Comic Sans MS" pitchFamily="66" charset="0"/>
              </a:rPr>
              <a:t>the engine overheated?</a:t>
            </a:r>
          </a:p>
          <a:p>
            <a:r>
              <a:rPr lang="en-US" sz="1200" dirty="0" smtClean="0">
                <a:solidFill>
                  <a:srgbClr val="002060"/>
                </a:solidFill>
                <a:latin typeface="Comic Sans MS" pitchFamily="66" charset="0"/>
              </a:rPr>
              <a:t>Because the bearing was worn!</a:t>
            </a:r>
            <a:endParaRPr lang="en-US" sz="1200" dirty="0">
              <a:solidFill>
                <a:srgbClr val="002060"/>
              </a:solidFill>
              <a:latin typeface="Comic Sans MS" pitchFamily="66" charset="0"/>
            </a:endParaRPr>
          </a:p>
        </p:txBody>
      </p:sp>
      <p:sp>
        <p:nvSpPr>
          <p:cNvPr id="13" name="Rectangle à coins arrondis 12"/>
          <p:cNvSpPr/>
          <p:nvPr/>
        </p:nvSpPr>
        <p:spPr>
          <a:xfrm>
            <a:off x="6228184" y="3861048"/>
            <a:ext cx="2668506" cy="77437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b="1" dirty="0" smtClean="0">
                <a:solidFill>
                  <a:srgbClr val="002060"/>
                </a:solidFill>
                <a:latin typeface="Comic Sans MS" pitchFamily="66" charset="0"/>
              </a:rPr>
              <a:t>Why was </a:t>
            </a:r>
            <a:r>
              <a:rPr lang="en-US" sz="1200" dirty="0" smtClean="0">
                <a:solidFill>
                  <a:srgbClr val="002060"/>
                </a:solidFill>
                <a:latin typeface="Comic Sans MS" pitchFamily="66" charset="0"/>
              </a:rPr>
              <a:t>the bearing worn?</a:t>
            </a:r>
          </a:p>
          <a:p>
            <a:pPr>
              <a:defRPr/>
            </a:pPr>
            <a:r>
              <a:rPr lang="en-US" sz="1200" dirty="0" smtClean="0">
                <a:solidFill>
                  <a:srgbClr val="002060"/>
                </a:solidFill>
                <a:latin typeface="Comic Sans MS" pitchFamily="66" charset="0"/>
              </a:rPr>
              <a:t>Because dust had entered</a:t>
            </a:r>
            <a:r>
              <a:rPr lang="en-US" sz="1200" b="1" dirty="0" smtClean="0">
                <a:solidFill>
                  <a:srgbClr val="002060"/>
                </a:solidFill>
                <a:latin typeface="Comic Sans MS" pitchFamily="66" charset="0"/>
              </a:rPr>
              <a:t>!</a:t>
            </a:r>
            <a:endParaRPr lang="en-US" sz="1200" dirty="0">
              <a:solidFill>
                <a:srgbClr val="002060"/>
              </a:solidFill>
              <a:latin typeface="Comic Sans MS" pitchFamily="66" charset="0"/>
            </a:endParaRPr>
          </a:p>
        </p:txBody>
      </p:sp>
      <p:sp>
        <p:nvSpPr>
          <p:cNvPr id="15" name="Rectangle à coins arrondis 14"/>
          <p:cNvSpPr/>
          <p:nvPr/>
        </p:nvSpPr>
        <p:spPr>
          <a:xfrm>
            <a:off x="6228185" y="4725144"/>
            <a:ext cx="2668504" cy="864096"/>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b="1" dirty="0" smtClean="0">
                <a:solidFill>
                  <a:srgbClr val="002060"/>
                </a:solidFill>
                <a:latin typeface="Comic Sans MS" pitchFamily="66" charset="0"/>
                <a:cs typeface="Arial" charset="0"/>
              </a:rPr>
              <a:t>Why had </a:t>
            </a:r>
            <a:r>
              <a:rPr lang="en-US" sz="1200" dirty="0" smtClean="0">
                <a:solidFill>
                  <a:srgbClr val="002060"/>
                </a:solidFill>
                <a:latin typeface="Comic Sans MS" pitchFamily="66" charset="0"/>
                <a:cs typeface="Arial" charset="0"/>
              </a:rPr>
              <a:t>dust entered?</a:t>
            </a:r>
          </a:p>
          <a:p>
            <a:pPr lvl="0">
              <a:defRPr/>
            </a:pPr>
            <a:r>
              <a:rPr lang="en-US" sz="1200" dirty="0" smtClean="0">
                <a:solidFill>
                  <a:srgbClr val="002060"/>
                </a:solidFill>
                <a:latin typeface="Comic Sans MS" pitchFamily="66" charset="0"/>
                <a:cs typeface="Arial" charset="0"/>
              </a:rPr>
              <a:t>Because the cover was cracked!</a:t>
            </a:r>
            <a:endParaRPr lang="en-US" sz="1200" dirty="0">
              <a:solidFill>
                <a:srgbClr val="002060"/>
              </a:solidFill>
              <a:latin typeface="Comic Sans MS" pitchFamily="66" charset="0"/>
              <a:cs typeface="Arial" charset="0"/>
            </a:endParaRPr>
          </a:p>
        </p:txBody>
      </p:sp>
      <p:sp>
        <p:nvSpPr>
          <p:cNvPr id="17" name="Flèche vers le bas 16"/>
          <p:cNvSpPr/>
          <p:nvPr/>
        </p:nvSpPr>
        <p:spPr>
          <a:xfrm>
            <a:off x="5364088" y="1988841"/>
            <a:ext cx="772664" cy="8441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latin typeface="Comic Sans MS" pitchFamily="66" charset="0"/>
              </a:rPr>
              <a:t>W2</a:t>
            </a:r>
            <a:endParaRPr lang="en-US" sz="1400" dirty="0">
              <a:solidFill>
                <a:schemeClr val="bg1"/>
              </a:solidFill>
              <a:latin typeface="Comic Sans MS" pitchFamily="66" charset="0"/>
            </a:endParaRPr>
          </a:p>
        </p:txBody>
      </p:sp>
      <p:sp>
        <p:nvSpPr>
          <p:cNvPr id="18" name="Flèche vers le bas 17"/>
          <p:cNvSpPr/>
          <p:nvPr/>
        </p:nvSpPr>
        <p:spPr>
          <a:xfrm>
            <a:off x="5364088" y="2924945"/>
            <a:ext cx="772664" cy="82138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latin typeface="Comic Sans MS" pitchFamily="66" charset="0"/>
              </a:rPr>
              <a:t>W3</a:t>
            </a:r>
            <a:endParaRPr lang="en-US" sz="1400" dirty="0">
              <a:solidFill>
                <a:schemeClr val="bg1"/>
              </a:solidFill>
              <a:latin typeface="Comic Sans MS" pitchFamily="66" charset="0"/>
            </a:endParaRPr>
          </a:p>
        </p:txBody>
      </p:sp>
      <p:sp>
        <p:nvSpPr>
          <p:cNvPr id="19" name="Flèche vers le bas 18"/>
          <p:cNvSpPr/>
          <p:nvPr/>
        </p:nvSpPr>
        <p:spPr>
          <a:xfrm>
            <a:off x="5364088" y="3861048"/>
            <a:ext cx="772664" cy="7743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latin typeface="Comic Sans MS" pitchFamily="66" charset="0"/>
              </a:rPr>
              <a:t>W4</a:t>
            </a:r>
            <a:endParaRPr lang="en-US" sz="1400" dirty="0">
              <a:solidFill>
                <a:schemeClr val="bg1"/>
              </a:solidFill>
              <a:latin typeface="Comic Sans MS" pitchFamily="66" charset="0"/>
            </a:endParaRPr>
          </a:p>
        </p:txBody>
      </p:sp>
      <p:sp>
        <p:nvSpPr>
          <p:cNvPr id="20" name="Flèche vers le bas 19"/>
          <p:cNvSpPr/>
          <p:nvPr/>
        </p:nvSpPr>
        <p:spPr>
          <a:xfrm>
            <a:off x="5364088" y="4725144"/>
            <a:ext cx="772664" cy="86409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1"/>
                </a:solidFill>
                <a:latin typeface="Comic Sans MS" pitchFamily="66" charset="0"/>
              </a:rPr>
              <a:t>W5</a:t>
            </a:r>
            <a:endParaRPr lang="en-US" sz="1400" dirty="0">
              <a:solidFill>
                <a:schemeClr val="bg1"/>
              </a:solidFill>
              <a:latin typeface="Comic Sans MS" pitchFamily="66" charset="0"/>
            </a:endParaRPr>
          </a:p>
        </p:txBody>
      </p:sp>
      <p:sp>
        <p:nvSpPr>
          <p:cNvPr id="24" name="Rectangle à coins arrondis 23"/>
          <p:cNvSpPr/>
          <p:nvPr/>
        </p:nvSpPr>
        <p:spPr>
          <a:xfrm>
            <a:off x="251521" y="260350"/>
            <a:ext cx="6120679"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en-US" sz="3600" b="1" dirty="0" smtClean="0">
                <a:ln w="1905"/>
                <a:solidFill>
                  <a:srgbClr val="00B0F0"/>
                </a:solidFill>
                <a:latin typeface="Comic Sans MS" pitchFamily="66" charset="0"/>
              </a:rPr>
              <a:t>1</a:t>
            </a:r>
            <a:r>
              <a:rPr lang="en-US" sz="3600" b="1" dirty="0" smtClean="0">
                <a:ln w="1905"/>
                <a:solidFill>
                  <a:srgbClr val="002060"/>
                </a:solidFill>
                <a:latin typeface="Comic Sans MS" pitchFamily="66" charset="0"/>
              </a:rPr>
              <a:t> 5 W</a:t>
            </a:r>
            <a:endParaRPr lang="en-US" sz="3600" b="1" dirty="0">
              <a:solidFill>
                <a:srgbClr val="002060"/>
              </a:solidFill>
              <a:latin typeface="Comic Sans MS" pitchFamily="66" charset="0"/>
            </a:endParaRPr>
          </a:p>
        </p:txBody>
      </p:sp>
      <p:pic>
        <p:nvPicPr>
          <p:cNvPr id="26" name="Picture 2" descr="C:\Users\AMI\Documents\Isolean\Fiches outils\III Méthode de résolution de problème\Résolution de problème.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8" name="Rectangle à coins arrondis 27"/>
          <p:cNvSpPr/>
          <p:nvPr>
            <p:custDataLst>
              <p:tags r:id="rId2"/>
            </p:custDataLst>
          </p:nvPr>
        </p:nvSpPr>
        <p:spPr>
          <a:xfrm>
            <a:off x="5364089" y="860421"/>
            <a:ext cx="3528392" cy="336331"/>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sz="1500" dirty="0" smtClean="0">
                <a:solidFill>
                  <a:srgbClr val="002060"/>
                </a:solidFill>
                <a:latin typeface="Comic Sans MS" pitchFamily="66" charset="0"/>
                <a:cs typeface="Arial" pitchFamily="34" charset="0"/>
              </a:rPr>
              <a:t>Example of engine failed:</a:t>
            </a:r>
            <a:endParaRPr lang="en-US" sz="1500" dirty="0">
              <a:solidFill>
                <a:srgbClr val="002060"/>
              </a:solidFill>
              <a:latin typeface="Comic Sans MS" pitchFamily="66" charset="0"/>
              <a:cs typeface="Arial" pitchFamily="34" charset="0"/>
            </a:endParaRPr>
          </a:p>
        </p:txBody>
      </p:sp>
      <p:sp>
        <p:nvSpPr>
          <p:cNvPr id="29" name="Rectangle à coins arrondis 28"/>
          <p:cNvSpPr/>
          <p:nvPr>
            <p:custDataLst>
              <p:tags r:id="rId3"/>
            </p:custDataLst>
          </p:nvPr>
        </p:nvSpPr>
        <p:spPr>
          <a:xfrm>
            <a:off x="5508104" y="5805264"/>
            <a:ext cx="3384376" cy="792088"/>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sz="1200" b="1" dirty="0" smtClean="0">
                <a:solidFill>
                  <a:srgbClr val="002060"/>
                </a:solidFill>
                <a:latin typeface="Comic Sans MS" pitchFamily="66" charset="0"/>
                <a:cs typeface="Arial" pitchFamily="34" charset="0"/>
              </a:rPr>
              <a:t>Conclusion: </a:t>
            </a:r>
            <a:r>
              <a:rPr lang="en-US" sz="1200" dirty="0" smtClean="0">
                <a:solidFill>
                  <a:srgbClr val="002060"/>
                </a:solidFill>
                <a:latin typeface="Comic Sans MS" pitchFamily="66" charset="0"/>
                <a:cs typeface="Arial" pitchFamily="34" charset="0"/>
              </a:rPr>
              <a:t>we must change the bearing and change or reinforce the cover! </a:t>
            </a:r>
          </a:p>
          <a:p>
            <a:pPr>
              <a:defRPr/>
            </a:pPr>
            <a:r>
              <a:rPr lang="en-US" sz="1200" b="1" dirty="0" smtClean="0">
                <a:solidFill>
                  <a:srgbClr val="002060"/>
                </a:solidFill>
                <a:latin typeface="Comic Sans MS" pitchFamily="66" charset="0"/>
                <a:cs typeface="Arial" pitchFamily="34" charset="0"/>
              </a:rPr>
              <a:t>Tip: </a:t>
            </a:r>
            <a:r>
              <a:rPr lang="en-US" sz="1200" dirty="0" smtClean="0">
                <a:solidFill>
                  <a:srgbClr val="002060"/>
                </a:solidFill>
                <a:latin typeface="Comic Sans MS" pitchFamily="66" charset="0"/>
                <a:cs typeface="Arial" pitchFamily="34" charset="0"/>
              </a:rPr>
              <a:t>when the answer is not forthcoming it's because we approach the root cause</a:t>
            </a:r>
          </a:p>
        </p:txBody>
      </p:sp>
      <p:sp>
        <p:nvSpPr>
          <p:cNvPr id="21" name="Rectangle à coins arrondis 20"/>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spTree>
    <p:extLst>
      <p:ext uri="{BB962C8B-B14F-4D97-AF65-F5344CB8AC3E}">
        <p14:creationId xmlns:p14="http://schemas.microsoft.com/office/powerpoint/2010/main" val="28825402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Image 45" descr="loupe et interrogation.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2052" y="3364798"/>
            <a:ext cx="3953964" cy="2152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à coins arrondis 2"/>
          <p:cNvSpPr/>
          <p:nvPr>
            <p:custDataLst>
              <p:tags r:id="rId1"/>
            </p:custDataLst>
          </p:nvPr>
        </p:nvSpPr>
        <p:spPr>
          <a:xfrm>
            <a:off x="251521" y="985857"/>
            <a:ext cx="4968551" cy="2085979"/>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Problem solving method. The WWWWHHW comes from the words: what, who, where, when, how, how much, why. Tool to collect data before searching for causes.</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Simple method to examine a problem from all possible angles, asking questions without moderation.</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You can also use the verb in the conditional tense (should) and the word else (e.g., "who else should be involved?").</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Negative questions can also be used (e.g. “who is not concerned?").</a:t>
            </a:r>
          </a:p>
        </p:txBody>
      </p:sp>
      <p:sp>
        <p:nvSpPr>
          <p:cNvPr id="4" name="Rectangle à coins arrondis 3"/>
          <p:cNvSpPr/>
          <p:nvPr/>
        </p:nvSpPr>
        <p:spPr bwMode="auto">
          <a:xfrm>
            <a:off x="251521" y="5414318"/>
            <a:ext cx="4968551" cy="1183034"/>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lgn="just">
              <a:defRPr/>
            </a:pPr>
            <a:endParaRPr lang="en-US" sz="8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Do not forget anything.</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Quickly and easily find the data of a problem.</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Facilitates the establishment of an action plan.</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Fosters listening to others.</a:t>
            </a:r>
            <a:endParaRPr lang="en-US" sz="1200" dirty="0">
              <a:solidFill>
                <a:srgbClr val="002060"/>
              </a:solidFill>
              <a:latin typeface="Comic Sans MS" pitchFamily="66" charset="0"/>
              <a:cs typeface="Arial" pitchFamily="34" charset="0"/>
            </a:endParaRPr>
          </a:p>
        </p:txBody>
      </p:sp>
      <p:sp>
        <p:nvSpPr>
          <p:cNvPr id="7" name="Flèche vers le bas 6"/>
          <p:cNvSpPr/>
          <p:nvPr/>
        </p:nvSpPr>
        <p:spPr>
          <a:xfrm>
            <a:off x="5364088" y="1328340"/>
            <a:ext cx="1728192" cy="5324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Comic Sans MS" pitchFamily="66" charset="0"/>
              </a:rPr>
              <a:t>What?</a:t>
            </a:r>
            <a:endParaRPr lang="en-US" sz="1200" dirty="0">
              <a:solidFill>
                <a:schemeClr val="bg1"/>
              </a:solidFill>
              <a:latin typeface="Comic Sans MS" pitchFamily="66" charset="0"/>
            </a:endParaRPr>
          </a:p>
        </p:txBody>
      </p:sp>
      <p:sp>
        <p:nvSpPr>
          <p:cNvPr id="8" name="Rectangle à coins arrondis 7"/>
          <p:cNvSpPr/>
          <p:nvPr/>
        </p:nvSpPr>
        <p:spPr>
          <a:xfrm>
            <a:off x="7152010" y="1307380"/>
            <a:ext cx="1744677" cy="55341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b="1" dirty="0" smtClean="0">
                <a:solidFill>
                  <a:srgbClr val="002060"/>
                </a:solidFill>
                <a:latin typeface="Comic Sans MS" pitchFamily="66" charset="0"/>
                <a:cs typeface="Arial" charset="0"/>
              </a:rPr>
              <a:t>What</a:t>
            </a:r>
            <a:r>
              <a:rPr lang="en-US" sz="1200" dirty="0" smtClean="0">
                <a:solidFill>
                  <a:srgbClr val="002060"/>
                </a:solidFill>
                <a:latin typeface="Comic Sans MS" pitchFamily="66" charset="0"/>
                <a:cs typeface="Arial" charset="0"/>
              </a:rPr>
              <a:t> is it about ?</a:t>
            </a:r>
            <a:endParaRPr lang="en-US" sz="1200" dirty="0">
              <a:solidFill>
                <a:srgbClr val="002060"/>
              </a:solidFill>
              <a:latin typeface="Comic Sans MS" pitchFamily="66" charset="0"/>
              <a:cs typeface="Arial" charset="0"/>
            </a:endParaRPr>
          </a:p>
        </p:txBody>
      </p:sp>
      <p:sp>
        <p:nvSpPr>
          <p:cNvPr id="9" name="Rectangle à coins arrondis 8"/>
          <p:cNvSpPr/>
          <p:nvPr/>
        </p:nvSpPr>
        <p:spPr>
          <a:xfrm>
            <a:off x="7152010" y="1989236"/>
            <a:ext cx="1744677"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b="1" dirty="0" smtClean="0">
                <a:solidFill>
                  <a:srgbClr val="002060"/>
                </a:solidFill>
                <a:latin typeface="Comic Sans MS" pitchFamily="66" charset="0"/>
                <a:cs typeface="Arial" charset="0"/>
              </a:rPr>
              <a:t>Who </a:t>
            </a:r>
            <a:r>
              <a:rPr lang="en-US" sz="1200" dirty="0" smtClean="0">
                <a:solidFill>
                  <a:srgbClr val="002060"/>
                </a:solidFill>
                <a:latin typeface="Comic Sans MS" pitchFamily="66" charset="0"/>
                <a:cs typeface="Arial" charset="0"/>
              </a:rPr>
              <a:t>is affected?</a:t>
            </a:r>
          </a:p>
          <a:p>
            <a:pPr lvl="0">
              <a:defRPr/>
            </a:pPr>
            <a:r>
              <a:rPr lang="en-US" sz="1200" b="1" dirty="0" smtClean="0">
                <a:solidFill>
                  <a:srgbClr val="002060"/>
                </a:solidFill>
                <a:latin typeface="Comic Sans MS" pitchFamily="66" charset="0"/>
                <a:cs typeface="Arial" charset="0"/>
              </a:rPr>
              <a:t>Who </a:t>
            </a:r>
            <a:r>
              <a:rPr lang="en-US" sz="1200" dirty="0" smtClean="0">
                <a:solidFill>
                  <a:srgbClr val="002060"/>
                </a:solidFill>
                <a:latin typeface="Comic Sans MS" pitchFamily="66" charset="0"/>
                <a:cs typeface="Arial" charset="0"/>
              </a:rPr>
              <a:t>does what ?</a:t>
            </a:r>
          </a:p>
        </p:txBody>
      </p:sp>
      <p:sp>
        <p:nvSpPr>
          <p:cNvPr id="10" name="Rectangle à coins arrondis 9"/>
          <p:cNvSpPr/>
          <p:nvPr/>
        </p:nvSpPr>
        <p:spPr>
          <a:xfrm>
            <a:off x="7152011" y="2781324"/>
            <a:ext cx="1744678"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rgbClr val="002060"/>
                </a:solidFill>
                <a:latin typeface="Comic Sans MS" pitchFamily="66" charset="0"/>
              </a:rPr>
              <a:t>Where </a:t>
            </a:r>
            <a:r>
              <a:rPr lang="en-US" sz="1200" dirty="0" smtClean="0">
                <a:solidFill>
                  <a:srgbClr val="002060"/>
                </a:solidFill>
                <a:latin typeface="Comic Sans MS" pitchFamily="66" charset="0"/>
              </a:rPr>
              <a:t>has</a:t>
            </a:r>
            <a:r>
              <a:rPr lang="en-US" sz="1200" b="1" dirty="0" smtClean="0">
                <a:solidFill>
                  <a:srgbClr val="FF0000"/>
                </a:solidFill>
                <a:latin typeface="Comic Sans MS" pitchFamily="66" charset="0"/>
              </a:rPr>
              <a:t> </a:t>
            </a:r>
            <a:r>
              <a:rPr lang="en-US" sz="1200" dirty="0" smtClean="0">
                <a:solidFill>
                  <a:srgbClr val="002060"/>
                </a:solidFill>
                <a:latin typeface="Comic Sans MS" pitchFamily="66" charset="0"/>
              </a:rPr>
              <a:t>this happened?</a:t>
            </a:r>
            <a:endParaRPr lang="en-US" sz="1200" dirty="0">
              <a:solidFill>
                <a:srgbClr val="002060"/>
              </a:solidFill>
              <a:latin typeface="Comic Sans MS" pitchFamily="66" charset="0"/>
            </a:endParaRPr>
          </a:p>
        </p:txBody>
      </p:sp>
      <p:sp>
        <p:nvSpPr>
          <p:cNvPr id="11" name="Rectangle à coins arrondis 10"/>
          <p:cNvSpPr/>
          <p:nvPr/>
        </p:nvSpPr>
        <p:spPr>
          <a:xfrm>
            <a:off x="7152010" y="3544589"/>
            <a:ext cx="1744679" cy="60550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b="1" dirty="0" smtClean="0">
                <a:solidFill>
                  <a:srgbClr val="002060"/>
                </a:solidFill>
                <a:latin typeface="Comic Sans MS" pitchFamily="66" charset="0"/>
              </a:rPr>
              <a:t>When </a:t>
            </a:r>
            <a:r>
              <a:rPr lang="en-US" sz="1200" dirty="0" smtClean="0">
                <a:solidFill>
                  <a:srgbClr val="002060"/>
                </a:solidFill>
                <a:latin typeface="Comic Sans MS" pitchFamily="66" charset="0"/>
              </a:rPr>
              <a:t>has</a:t>
            </a:r>
            <a:r>
              <a:rPr lang="en-US" sz="1200" b="1" dirty="0" smtClean="0">
                <a:solidFill>
                  <a:srgbClr val="FF0000"/>
                </a:solidFill>
                <a:latin typeface="Comic Sans MS" pitchFamily="66" charset="0"/>
              </a:rPr>
              <a:t> </a:t>
            </a:r>
            <a:r>
              <a:rPr lang="en-US" sz="1200" dirty="0" smtClean="0">
                <a:solidFill>
                  <a:srgbClr val="002060"/>
                </a:solidFill>
                <a:latin typeface="Comic Sans MS" pitchFamily="66" charset="0"/>
              </a:rPr>
              <a:t>this happened?</a:t>
            </a:r>
            <a:endParaRPr lang="en-US" sz="1200" dirty="0">
              <a:solidFill>
                <a:srgbClr val="002060"/>
              </a:solidFill>
              <a:latin typeface="Comic Sans MS" pitchFamily="66" charset="0"/>
            </a:endParaRPr>
          </a:p>
        </p:txBody>
      </p:sp>
      <p:sp>
        <p:nvSpPr>
          <p:cNvPr id="13" name="Rectangle à coins arrondis 12"/>
          <p:cNvSpPr/>
          <p:nvPr/>
        </p:nvSpPr>
        <p:spPr>
          <a:xfrm>
            <a:off x="7152011" y="4313391"/>
            <a:ext cx="1744677"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b="1" dirty="0" smtClean="0">
                <a:solidFill>
                  <a:srgbClr val="002060"/>
                </a:solidFill>
                <a:latin typeface="Comic Sans MS" pitchFamily="66" charset="0"/>
                <a:cs typeface="Arial" charset="0"/>
              </a:rPr>
              <a:t>How </a:t>
            </a:r>
            <a:r>
              <a:rPr lang="en-US" sz="1200" dirty="0" smtClean="0">
                <a:solidFill>
                  <a:srgbClr val="002060"/>
                </a:solidFill>
                <a:latin typeface="Comic Sans MS" pitchFamily="66" charset="0"/>
                <a:cs typeface="Arial" charset="0"/>
              </a:rPr>
              <a:t>did that happen?</a:t>
            </a:r>
            <a:endParaRPr lang="en-US" sz="1200" dirty="0">
              <a:solidFill>
                <a:srgbClr val="002060"/>
              </a:solidFill>
              <a:latin typeface="Comic Sans MS" pitchFamily="66" charset="0"/>
              <a:cs typeface="Arial" charset="0"/>
            </a:endParaRPr>
          </a:p>
        </p:txBody>
      </p:sp>
      <p:sp>
        <p:nvSpPr>
          <p:cNvPr id="14" name="Rectangle à coins arrondis 13"/>
          <p:cNvSpPr/>
          <p:nvPr/>
        </p:nvSpPr>
        <p:spPr>
          <a:xfrm>
            <a:off x="7152010" y="5085184"/>
            <a:ext cx="1744679" cy="720080"/>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rgbClr val="002060"/>
                </a:solidFill>
                <a:latin typeface="Comic Sans MS" pitchFamily="66" charset="0"/>
              </a:rPr>
              <a:t>How </a:t>
            </a:r>
            <a:r>
              <a:rPr lang="en-US" sz="1200" dirty="0" smtClean="0">
                <a:solidFill>
                  <a:srgbClr val="002060"/>
                </a:solidFill>
                <a:latin typeface="Comic Sans MS" pitchFamily="66" charset="0"/>
              </a:rPr>
              <a:t>many times has this happened? </a:t>
            </a:r>
            <a:r>
              <a:rPr lang="en-US" sz="1200" b="1" dirty="0" smtClean="0">
                <a:solidFill>
                  <a:srgbClr val="002060"/>
                </a:solidFill>
                <a:latin typeface="Comic Sans MS" pitchFamily="66" charset="0"/>
              </a:rPr>
              <a:t>How </a:t>
            </a:r>
            <a:r>
              <a:rPr lang="en-US" sz="1200" dirty="0" smtClean="0">
                <a:solidFill>
                  <a:srgbClr val="002060"/>
                </a:solidFill>
                <a:latin typeface="Comic Sans MS" pitchFamily="66" charset="0"/>
              </a:rPr>
              <a:t>much does that cost?</a:t>
            </a:r>
            <a:endParaRPr lang="en-US" sz="1200" dirty="0">
              <a:solidFill>
                <a:srgbClr val="002060"/>
              </a:solidFill>
              <a:latin typeface="Comic Sans MS" pitchFamily="66" charset="0"/>
            </a:endParaRPr>
          </a:p>
        </p:txBody>
      </p:sp>
      <p:sp>
        <p:nvSpPr>
          <p:cNvPr id="15" name="Flèche vers le bas 14"/>
          <p:cNvSpPr/>
          <p:nvPr/>
        </p:nvSpPr>
        <p:spPr>
          <a:xfrm>
            <a:off x="5364088" y="1989236"/>
            <a:ext cx="1728192"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Comic Sans MS" pitchFamily="66" charset="0"/>
              </a:rPr>
              <a:t>Who?</a:t>
            </a:r>
            <a:endParaRPr lang="en-US" sz="1200" dirty="0">
              <a:solidFill>
                <a:schemeClr val="bg1"/>
              </a:solidFill>
              <a:latin typeface="Comic Sans MS" pitchFamily="66" charset="0"/>
            </a:endParaRPr>
          </a:p>
        </p:txBody>
      </p:sp>
      <p:sp>
        <p:nvSpPr>
          <p:cNvPr id="16" name="Flèche vers le bas 15"/>
          <p:cNvSpPr/>
          <p:nvPr/>
        </p:nvSpPr>
        <p:spPr>
          <a:xfrm>
            <a:off x="5364088" y="2781325"/>
            <a:ext cx="172819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Comic Sans MS" pitchFamily="66" charset="0"/>
              </a:rPr>
              <a:t>Where?</a:t>
            </a:r>
            <a:endParaRPr lang="en-US" sz="1200" dirty="0">
              <a:solidFill>
                <a:schemeClr val="bg1"/>
              </a:solidFill>
              <a:latin typeface="Comic Sans MS" pitchFamily="66" charset="0"/>
            </a:endParaRPr>
          </a:p>
        </p:txBody>
      </p:sp>
      <p:sp>
        <p:nvSpPr>
          <p:cNvPr id="17" name="Flèche vers le bas 16"/>
          <p:cNvSpPr/>
          <p:nvPr/>
        </p:nvSpPr>
        <p:spPr>
          <a:xfrm>
            <a:off x="5364088" y="3544589"/>
            <a:ext cx="1728192" cy="6055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Comic Sans MS" pitchFamily="66" charset="0"/>
              </a:rPr>
              <a:t>When?</a:t>
            </a:r>
            <a:endParaRPr lang="en-US" sz="1200" dirty="0">
              <a:solidFill>
                <a:schemeClr val="bg1"/>
              </a:solidFill>
              <a:latin typeface="Comic Sans MS" pitchFamily="66" charset="0"/>
            </a:endParaRPr>
          </a:p>
        </p:txBody>
      </p:sp>
      <p:sp>
        <p:nvSpPr>
          <p:cNvPr id="18" name="Flèche vers le bas 17"/>
          <p:cNvSpPr/>
          <p:nvPr/>
        </p:nvSpPr>
        <p:spPr>
          <a:xfrm>
            <a:off x="5364088" y="4313391"/>
            <a:ext cx="1728192"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Comic Sans MS" pitchFamily="66" charset="0"/>
              </a:rPr>
              <a:t>How?</a:t>
            </a:r>
            <a:endParaRPr lang="en-US" sz="1200" dirty="0">
              <a:solidFill>
                <a:schemeClr val="bg1"/>
              </a:solidFill>
              <a:latin typeface="Comic Sans MS" pitchFamily="66" charset="0"/>
            </a:endParaRPr>
          </a:p>
        </p:txBody>
      </p:sp>
      <p:sp>
        <p:nvSpPr>
          <p:cNvPr id="19" name="Flèche vers le bas 18"/>
          <p:cNvSpPr/>
          <p:nvPr/>
        </p:nvSpPr>
        <p:spPr>
          <a:xfrm>
            <a:off x="5364088" y="5123805"/>
            <a:ext cx="172819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Comic Sans MS" pitchFamily="66" charset="0"/>
              </a:rPr>
              <a:t>How much?</a:t>
            </a:r>
            <a:endParaRPr lang="en-US" sz="1200" dirty="0">
              <a:solidFill>
                <a:schemeClr val="bg1"/>
              </a:solidFill>
              <a:latin typeface="Comic Sans MS" pitchFamily="66" charset="0"/>
            </a:endParaRPr>
          </a:p>
        </p:txBody>
      </p:sp>
      <p:sp>
        <p:nvSpPr>
          <p:cNvPr id="20" name="Rectangle à coins arrondis 19"/>
          <p:cNvSpPr/>
          <p:nvPr/>
        </p:nvSpPr>
        <p:spPr>
          <a:xfrm>
            <a:off x="7152011" y="5877272"/>
            <a:ext cx="1744678" cy="720080"/>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rgbClr val="002060"/>
                </a:solidFill>
                <a:latin typeface="Comic Sans MS" pitchFamily="66" charset="0"/>
              </a:rPr>
              <a:t>Why </a:t>
            </a:r>
            <a:r>
              <a:rPr lang="en-US" sz="1200" dirty="0" smtClean="0">
                <a:solidFill>
                  <a:srgbClr val="002060"/>
                </a:solidFill>
                <a:latin typeface="Comic Sans MS" pitchFamily="66" charset="0"/>
              </a:rPr>
              <a:t>is this a problem? </a:t>
            </a:r>
            <a:r>
              <a:rPr lang="en-US" sz="1200" b="1" dirty="0" smtClean="0">
                <a:solidFill>
                  <a:srgbClr val="002060"/>
                </a:solidFill>
                <a:latin typeface="Comic Sans MS" pitchFamily="66" charset="0"/>
              </a:rPr>
              <a:t>Why </a:t>
            </a:r>
            <a:r>
              <a:rPr lang="en-US" sz="1200" dirty="0" smtClean="0">
                <a:solidFill>
                  <a:srgbClr val="002060"/>
                </a:solidFill>
                <a:latin typeface="Comic Sans MS" pitchFamily="66" charset="0"/>
              </a:rPr>
              <a:t>should we treat it?</a:t>
            </a:r>
            <a:endParaRPr lang="en-US" sz="1200" dirty="0">
              <a:solidFill>
                <a:srgbClr val="002060"/>
              </a:solidFill>
              <a:latin typeface="Comic Sans MS" pitchFamily="66" charset="0"/>
            </a:endParaRPr>
          </a:p>
        </p:txBody>
      </p:sp>
      <p:sp>
        <p:nvSpPr>
          <p:cNvPr id="21" name="Flèche vers le bas 20"/>
          <p:cNvSpPr/>
          <p:nvPr/>
        </p:nvSpPr>
        <p:spPr>
          <a:xfrm>
            <a:off x="5364088" y="5877272"/>
            <a:ext cx="1728192" cy="72007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Comic Sans MS" pitchFamily="66" charset="0"/>
              </a:rPr>
              <a:t>Why?</a:t>
            </a:r>
            <a:endParaRPr lang="en-US" sz="1200" dirty="0">
              <a:solidFill>
                <a:schemeClr val="bg1"/>
              </a:solidFill>
              <a:latin typeface="Comic Sans MS" pitchFamily="66" charset="0"/>
            </a:endParaRPr>
          </a:p>
        </p:txBody>
      </p:sp>
      <p:sp>
        <p:nvSpPr>
          <p:cNvPr id="22" name="Rectangle à coins arrondis 21"/>
          <p:cNvSpPr/>
          <p:nvPr/>
        </p:nvSpPr>
        <p:spPr>
          <a:xfrm>
            <a:off x="251521" y="260350"/>
            <a:ext cx="6120679"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en-US" sz="3600" b="1" dirty="0" smtClean="0">
                <a:ln w="1905"/>
                <a:solidFill>
                  <a:srgbClr val="00B0F0"/>
                </a:solidFill>
                <a:latin typeface="Comic Sans MS" pitchFamily="66" charset="0"/>
              </a:rPr>
              <a:t>19</a:t>
            </a:r>
            <a:r>
              <a:rPr lang="en-US" sz="3600" b="1" dirty="0" smtClean="0">
                <a:ln w="1905"/>
                <a:solidFill>
                  <a:srgbClr val="002060"/>
                </a:solidFill>
                <a:latin typeface="Comic Sans MS" pitchFamily="66" charset="0"/>
              </a:rPr>
              <a:t> WWWWHHW</a:t>
            </a:r>
            <a:endParaRPr lang="en-US" sz="3600" b="1" dirty="0">
              <a:solidFill>
                <a:srgbClr val="002060"/>
              </a:solidFill>
              <a:latin typeface="Comic Sans MS" pitchFamily="66" charset="0"/>
            </a:endParaRPr>
          </a:p>
        </p:txBody>
      </p:sp>
      <p:sp>
        <p:nvSpPr>
          <p:cNvPr id="23" name="Rectangle à coins arrondis 22"/>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4" name="Picture 2" descr="C:\Users\AMI\Documents\Isolean\Fiches outils\III Méthode de résolution de problème\Résolution de problème.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à coins arrondis 24"/>
          <p:cNvSpPr/>
          <p:nvPr>
            <p:custDataLst>
              <p:tags r:id="rId2"/>
            </p:custDataLst>
          </p:nvPr>
        </p:nvSpPr>
        <p:spPr>
          <a:xfrm>
            <a:off x="4638679" y="946571"/>
            <a:ext cx="4247883"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lgn="ctr">
              <a:defRPr/>
            </a:pPr>
            <a:r>
              <a:rPr lang="en-US" dirty="0" smtClean="0">
                <a:solidFill>
                  <a:srgbClr val="002060"/>
                </a:solidFill>
                <a:latin typeface="Comic Sans MS" pitchFamily="66" charset="0"/>
                <a:cs typeface="Arial" pitchFamily="34" charset="0"/>
              </a:rPr>
              <a:t>Questions to ask:</a:t>
            </a:r>
            <a:endParaRPr lang="en-US" sz="1100" b="1" dirty="0">
              <a:solidFill>
                <a:srgbClr val="002060"/>
              </a:solidFill>
              <a:latin typeface="Comic Sans MS" pitchFamily="66" charset="0"/>
              <a:cs typeface="Arial" pitchFamily="34" charset="0"/>
            </a:endParaRPr>
          </a:p>
        </p:txBody>
      </p:sp>
    </p:spTree>
    <p:extLst>
      <p:ext uri="{BB962C8B-B14F-4D97-AF65-F5344CB8AC3E}">
        <p14:creationId xmlns:p14="http://schemas.microsoft.com/office/powerpoint/2010/main" val="12338043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Image 48" descr="iStock_000013026429Small.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69330" y="2852936"/>
            <a:ext cx="2753229" cy="2520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à coins arrondis 5"/>
          <p:cNvSpPr/>
          <p:nvPr/>
        </p:nvSpPr>
        <p:spPr bwMode="auto">
          <a:xfrm>
            <a:off x="251521" y="5301208"/>
            <a:ext cx="4536503" cy="1368152"/>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lgn="just">
              <a:defRPr/>
            </a:pPr>
            <a:endParaRPr lang="en-US" sz="500" dirty="0" smtClean="0">
              <a:solidFill>
                <a:srgbClr val="002060"/>
              </a:solidFill>
              <a:latin typeface="Comic Sans MS" pitchFamily="66" charset="0"/>
              <a:cs typeface="Arial" pitchFamily="34" charset="0"/>
            </a:endParaRPr>
          </a:p>
          <a:p>
            <a:pPr algn="just">
              <a:defRPr/>
            </a:pPr>
            <a:r>
              <a:rPr lang="en-US" sz="1200" dirty="0" smtClean="0">
                <a:solidFill>
                  <a:srgbClr val="002060"/>
                </a:solidFill>
                <a:latin typeface="Comic Sans MS" pitchFamily="66" charset="0"/>
                <a:cs typeface="Arial" pitchFamily="34" charset="0"/>
              </a:rPr>
              <a:t>Immediate actions allow to reassure the customer on the specific case.</a:t>
            </a:r>
          </a:p>
          <a:p>
            <a:pPr algn="just">
              <a:defRPr/>
            </a:pPr>
            <a:r>
              <a:rPr lang="en-US" sz="1200" dirty="0" smtClean="0">
                <a:solidFill>
                  <a:srgbClr val="002060"/>
                </a:solidFill>
                <a:latin typeface="Comic Sans MS" pitchFamily="66" charset="0"/>
                <a:cs typeface="Arial" pitchFamily="34" charset="0"/>
              </a:rPr>
              <a:t>Capitalization to other products or processes of lessons learned enables continuous improvement of skills of the company.</a:t>
            </a:r>
            <a:endParaRPr lang="en-US" sz="1200" dirty="0">
              <a:solidFill>
                <a:srgbClr val="002060"/>
              </a:solidFill>
              <a:latin typeface="Comic Sans MS" pitchFamily="66" charset="0"/>
              <a:cs typeface="Arial" pitchFamily="34" charset="0"/>
            </a:endParaRPr>
          </a:p>
        </p:txBody>
      </p:sp>
      <p:sp>
        <p:nvSpPr>
          <p:cNvPr id="5" name="Rectangle à coins arrondis 4"/>
          <p:cNvSpPr/>
          <p:nvPr>
            <p:custDataLst>
              <p:tags r:id="rId1"/>
            </p:custDataLst>
          </p:nvPr>
        </p:nvSpPr>
        <p:spPr>
          <a:xfrm>
            <a:off x="251521" y="985858"/>
            <a:ext cx="4536503" cy="1795070"/>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Problem solving method. The 8 D tool (8 times do) was applied at the beginning to customer returns in the automotive industry.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This is a team effort combining the best skills available. When the definitive actions are implemented and the results are positive without any adverse effect, the 8 D report is closed, recorded and sent to the customer.</a:t>
            </a:r>
            <a:endParaRPr lang="en-US" sz="1200" dirty="0">
              <a:solidFill>
                <a:srgbClr val="002060"/>
              </a:solidFill>
              <a:latin typeface="Comic Sans MS" pitchFamily="66" charset="0"/>
              <a:cs typeface="Arial" pitchFamily="34" charset="0"/>
            </a:endParaRPr>
          </a:p>
        </p:txBody>
      </p:sp>
      <p:sp>
        <p:nvSpPr>
          <p:cNvPr id="9" name="Flèche vers le bas 8"/>
          <p:cNvSpPr/>
          <p:nvPr/>
        </p:nvSpPr>
        <p:spPr>
          <a:xfrm>
            <a:off x="4932040" y="1361728"/>
            <a:ext cx="772664" cy="5324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Comic Sans MS" pitchFamily="66" charset="0"/>
              </a:rPr>
              <a:t>D1</a:t>
            </a:r>
            <a:endParaRPr lang="en-US" sz="1200" dirty="0">
              <a:solidFill>
                <a:schemeClr val="bg1"/>
              </a:solidFill>
              <a:latin typeface="Comic Sans MS" pitchFamily="66" charset="0"/>
            </a:endParaRPr>
          </a:p>
        </p:txBody>
      </p:sp>
      <p:sp>
        <p:nvSpPr>
          <p:cNvPr id="10" name="Rectangle à coins arrondis 9"/>
          <p:cNvSpPr/>
          <p:nvPr/>
        </p:nvSpPr>
        <p:spPr>
          <a:xfrm>
            <a:off x="5796139" y="1340768"/>
            <a:ext cx="3100549" cy="55341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Build the multidisciplinary team with leader and participants. Objectives, roles, responsibilities</a:t>
            </a:r>
            <a:endParaRPr lang="en-US" sz="1200" dirty="0">
              <a:solidFill>
                <a:srgbClr val="002060"/>
              </a:solidFill>
              <a:latin typeface="Comic Sans MS" pitchFamily="66" charset="0"/>
              <a:cs typeface="Arial" charset="0"/>
            </a:endParaRPr>
          </a:p>
        </p:txBody>
      </p:sp>
      <p:sp>
        <p:nvSpPr>
          <p:cNvPr id="11" name="Rectangle à coins arrondis 10"/>
          <p:cNvSpPr/>
          <p:nvPr/>
        </p:nvSpPr>
        <p:spPr>
          <a:xfrm>
            <a:off x="5796139" y="1966189"/>
            <a:ext cx="3100549"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Describe in detail the problem with supporting figures (WWWWHHW, 5W, 5 M tools)</a:t>
            </a:r>
            <a:endParaRPr lang="en-US" sz="1200" dirty="0">
              <a:solidFill>
                <a:srgbClr val="002060"/>
              </a:solidFill>
              <a:latin typeface="Comic Sans MS" pitchFamily="66" charset="0"/>
              <a:cs typeface="Arial" charset="0"/>
            </a:endParaRPr>
          </a:p>
        </p:txBody>
      </p:sp>
      <p:sp>
        <p:nvSpPr>
          <p:cNvPr id="12" name="Rectangle à coins arrondis 11"/>
          <p:cNvSpPr/>
          <p:nvPr/>
        </p:nvSpPr>
        <p:spPr>
          <a:xfrm>
            <a:off x="5796137" y="2681308"/>
            <a:ext cx="3100552"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Identify immediate actions to be put in place to isolate the problem. Measure the effectiveness of actions</a:t>
            </a:r>
            <a:endParaRPr lang="en-US" sz="1200" dirty="0">
              <a:solidFill>
                <a:srgbClr val="002060"/>
              </a:solidFill>
              <a:latin typeface="Comic Sans MS" pitchFamily="66" charset="0"/>
            </a:endParaRPr>
          </a:p>
        </p:txBody>
      </p:sp>
      <p:sp>
        <p:nvSpPr>
          <p:cNvPr id="13" name="Rectangle à coins arrondis 12"/>
          <p:cNvSpPr/>
          <p:nvPr/>
        </p:nvSpPr>
        <p:spPr>
          <a:xfrm>
            <a:off x="5796136" y="3327553"/>
            <a:ext cx="3100553" cy="60550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Identify the root causes behind the effects (5 W, brainstorming, Ishikawa diagram tools)</a:t>
            </a:r>
            <a:endParaRPr lang="en-US" sz="1200" dirty="0">
              <a:solidFill>
                <a:srgbClr val="002060"/>
              </a:solidFill>
              <a:latin typeface="Comic Sans MS" pitchFamily="66" charset="0"/>
            </a:endParaRPr>
          </a:p>
        </p:txBody>
      </p:sp>
      <p:sp>
        <p:nvSpPr>
          <p:cNvPr id="15" name="Rectangle à coins arrondis 14"/>
          <p:cNvSpPr/>
          <p:nvPr/>
        </p:nvSpPr>
        <p:spPr>
          <a:xfrm>
            <a:off x="5796137" y="4005064"/>
            <a:ext cx="3100551"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Choose permanent corrective actions. Estimate the effectiveness of actions and the absence of adverse effects</a:t>
            </a:r>
            <a:endParaRPr lang="en-US" sz="1200" dirty="0">
              <a:solidFill>
                <a:srgbClr val="002060"/>
              </a:solidFill>
              <a:latin typeface="Comic Sans MS" pitchFamily="66" charset="0"/>
              <a:cs typeface="Arial" charset="0"/>
            </a:endParaRPr>
          </a:p>
        </p:txBody>
      </p:sp>
      <p:sp>
        <p:nvSpPr>
          <p:cNvPr id="16" name="Rectangle à coins arrondis 15"/>
          <p:cNvSpPr/>
          <p:nvPr/>
        </p:nvSpPr>
        <p:spPr>
          <a:xfrm>
            <a:off x="5796137" y="4720183"/>
            <a:ext cx="3100552"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Plan and implement the long-term corrective actions. Check the effectiveness of actions</a:t>
            </a:r>
            <a:endParaRPr lang="en-US" sz="1200" dirty="0">
              <a:solidFill>
                <a:srgbClr val="002060"/>
              </a:solidFill>
              <a:latin typeface="Comic Sans MS" pitchFamily="66" charset="0"/>
            </a:endParaRPr>
          </a:p>
        </p:txBody>
      </p:sp>
      <p:sp>
        <p:nvSpPr>
          <p:cNvPr id="17" name="Flèche vers le bas 16"/>
          <p:cNvSpPr/>
          <p:nvPr/>
        </p:nvSpPr>
        <p:spPr>
          <a:xfrm>
            <a:off x="4932040" y="1966189"/>
            <a:ext cx="772664"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Comic Sans MS" pitchFamily="66" charset="0"/>
              </a:rPr>
              <a:t>D2</a:t>
            </a:r>
            <a:endParaRPr lang="en-US" sz="1200" dirty="0">
              <a:solidFill>
                <a:schemeClr val="bg1"/>
              </a:solidFill>
              <a:latin typeface="Comic Sans MS" pitchFamily="66" charset="0"/>
            </a:endParaRPr>
          </a:p>
        </p:txBody>
      </p:sp>
      <p:sp>
        <p:nvSpPr>
          <p:cNvPr id="18" name="Flèche vers le bas 17"/>
          <p:cNvSpPr/>
          <p:nvPr/>
        </p:nvSpPr>
        <p:spPr>
          <a:xfrm>
            <a:off x="4932040" y="2681309"/>
            <a:ext cx="772664"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Comic Sans MS" pitchFamily="66" charset="0"/>
              </a:rPr>
              <a:t>D3</a:t>
            </a:r>
            <a:endParaRPr lang="en-US" sz="1200" dirty="0">
              <a:solidFill>
                <a:schemeClr val="bg1"/>
              </a:solidFill>
              <a:latin typeface="Comic Sans MS" pitchFamily="66" charset="0"/>
            </a:endParaRPr>
          </a:p>
        </p:txBody>
      </p:sp>
      <p:sp>
        <p:nvSpPr>
          <p:cNvPr id="19" name="Flèche vers le bas 18"/>
          <p:cNvSpPr/>
          <p:nvPr/>
        </p:nvSpPr>
        <p:spPr>
          <a:xfrm>
            <a:off x="4932040" y="3327553"/>
            <a:ext cx="772664" cy="6055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Comic Sans MS" pitchFamily="66" charset="0"/>
              </a:rPr>
              <a:t>D4</a:t>
            </a:r>
            <a:endParaRPr lang="en-US" sz="1200" dirty="0">
              <a:solidFill>
                <a:schemeClr val="bg1"/>
              </a:solidFill>
              <a:latin typeface="Comic Sans MS" pitchFamily="66" charset="0"/>
            </a:endParaRPr>
          </a:p>
        </p:txBody>
      </p:sp>
      <p:sp>
        <p:nvSpPr>
          <p:cNvPr id="20" name="Flèche vers le bas 19"/>
          <p:cNvSpPr/>
          <p:nvPr/>
        </p:nvSpPr>
        <p:spPr>
          <a:xfrm>
            <a:off x="4932040" y="4005064"/>
            <a:ext cx="772664"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Comic Sans MS" pitchFamily="66" charset="0"/>
              </a:rPr>
              <a:t>D5</a:t>
            </a:r>
            <a:endParaRPr lang="en-US" sz="1200" dirty="0">
              <a:solidFill>
                <a:schemeClr val="bg1"/>
              </a:solidFill>
              <a:latin typeface="Comic Sans MS" pitchFamily="66" charset="0"/>
            </a:endParaRPr>
          </a:p>
        </p:txBody>
      </p:sp>
      <p:sp>
        <p:nvSpPr>
          <p:cNvPr id="21" name="Flèche vers le bas 20"/>
          <p:cNvSpPr/>
          <p:nvPr/>
        </p:nvSpPr>
        <p:spPr>
          <a:xfrm>
            <a:off x="4932040" y="4720184"/>
            <a:ext cx="772664"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Comic Sans MS" pitchFamily="66" charset="0"/>
              </a:rPr>
              <a:t>D6</a:t>
            </a:r>
            <a:endParaRPr lang="en-US" sz="1200" dirty="0">
              <a:solidFill>
                <a:schemeClr val="bg1"/>
              </a:solidFill>
              <a:latin typeface="Comic Sans MS" pitchFamily="66" charset="0"/>
            </a:endParaRPr>
          </a:p>
        </p:txBody>
      </p:sp>
      <p:sp>
        <p:nvSpPr>
          <p:cNvPr id="22" name="Rectangle à coins arrondis 21"/>
          <p:cNvSpPr/>
          <p:nvPr/>
        </p:nvSpPr>
        <p:spPr>
          <a:xfrm>
            <a:off x="5796137" y="5368255"/>
            <a:ext cx="3100552"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Avoid renewal of problem. Change the documentation. Standardize good practices</a:t>
            </a:r>
            <a:endParaRPr lang="en-US" sz="1200" dirty="0">
              <a:solidFill>
                <a:srgbClr val="002060"/>
              </a:solidFill>
              <a:latin typeface="Comic Sans MS" pitchFamily="66" charset="0"/>
            </a:endParaRPr>
          </a:p>
        </p:txBody>
      </p:sp>
      <p:sp>
        <p:nvSpPr>
          <p:cNvPr id="23" name="Flèche vers le bas 22"/>
          <p:cNvSpPr/>
          <p:nvPr/>
        </p:nvSpPr>
        <p:spPr>
          <a:xfrm>
            <a:off x="4932040" y="5368256"/>
            <a:ext cx="772664"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Comic Sans MS" pitchFamily="66" charset="0"/>
              </a:rPr>
              <a:t>D7</a:t>
            </a:r>
            <a:endParaRPr lang="en-US" sz="1200" dirty="0">
              <a:solidFill>
                <a:schemeClr val="bg1"/>
              </a:solidFill>
              <a:latin typeface="Comic Sans MS" pitchFamily="66" charset="0"/>
            </a:endParaRPr>
          </a:p>
        </p:txBody>
      </p:sp>
      <p:sp>
        <p:nvSpPr>
          <p:cNvPr id="24" name="Rectangle à coins arrondis 23"/>
          <p:cNvSpPr/>
          <p:nvPr/>
        </p:nvSpPr>
        <p:spPr>
          <a:xfrm>
            <a:off x="251521" y="260648"/>
            <a:ext cx="6120679" cy="504056"/>
          </a:xfrm>
          <a:prstGeom prst="roundRect">
            <a:avLst/>
          </a:prstGeom>
          <a:noFill/>
          <a:ln w="3175">
            <a:solidFill>
              <a:srgbClr val="8DB5B2"/>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en-US" sz="3200" b="1" dirty="0" smtClean="0">
                <a:ln w="1905"/>
                <a:solidFill>
                  <a:srgbClr val="00B0F0"/>
                </a:solidFill>
                <a:latin typeface="Comic Sans MS" pitchFamily="66" charset="0"/>
                <a:cs typeface="Arial" pitchFamily="34" charset="0"/>
              </a:rPr>
              <a:t>2</a:t>
            </a:r>
            <a:r>
              <a:rPr lang="en-US" sz="3200" b="1" dirty="0" smtClean="0">
                <a:ln w="1905"/>
                <a:solidFill>
                  <a:srgbClr val="002060"/>
                </a:solidFill>
                <a:latin typeface="Comic Sans MS" pitchFamily="66" charset="0"/>
                <a:cs typeface="Arial" pitchFamily="34" charset="0"/>
              </a:rPr>
              <a:t> 8 D</a:t>
            </a:r>
            <a:endParaRPr lang="en-US" sz="3200" b="1" dirty="0">
              <a:solidFill>
                <a:srgbClr val="002060"/>
              </a:solidFill>
              <a:latin typeface="Comic Sans MS" pitchFamily="66" charset="0"/>
              <a:cs typeface="Arial" pitchFamily="34" charset="0"/>
            </a:endParaRPr>
          </a:p>
        </p:txBody>
      </p:sp>
      <p:sp>
        <p:nvSpPr>
          <p:cNvPr id="25" name="Rectangle à coins arrondis 24"/>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6" name="Picture 2" descr="C:\Users\AMI\Documents\Isolean\Fiches outils\III Méthode de résolution de problème\Résolution de problème.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8" name="Rectangle à coins arrondis 27"/>
          <p:cNvSpPr/>
          <p:nvPr/>
        </p:nvSpPr>
        <p:spPr>
          <a:xfrm>
            <a:off x="5787342" y="6016327"/>
            <a:ext cx="3100552"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Communicate the team's efforts. Praise Team</a:t>
            </a:r>
            <a:endParaRPr lang="en-US" sz="1200" dirty="0">
              <a:solidFill>
                <a:srgbClr val="002060"/>
              </a:solidFill>
              <a:latin typeface="Comic Sans MS" pitchFamily="66" charset="0"/>
            </a:endParaRPr>
          </a:p>
        </p:txBody>
      </p:sp>
      <p:sp>
        <p:nvSpPr>
          <p:cNvPr id="29" name="Flèche vers le bas 28"/>
          <p:cNvSpPr/>
          <p:nvPr/>
        </p:nvSpPr>
        <p:spPr>
          <a:xfrm>
            <a:off x="4932040" y="6088336"/>
            <a:ext cx="772664"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bg1"/>
                </a:solidFill>
                <a:latin typeface="Comic Sans MS" pitchFamily="66" charset="0"/>
              </a:rPr>
              <a:t>D8</a:t>
            </a:r>
            <a:endParaRPr lang="en-US" sz="1200" dirty="0">
              <a:solidFill>
                <a:schemeClr val="bg1"/>
              </a:solidFill>
              <a:latin typeface="Comic Sans MS" pitchFamily="66" charset="0"/>
            </a:endParaRPr>
          </a:p>
        </p:txBody>
      </p:sp>
      <p:sp>
        <p:nvSpPr>
          <p:cNvPr id="31" name="Rectangle à coins arrondis 30"/>
          <p:cNvSpPr/>
          <p:nvPr>
            <p:custDataLst>
              <p:tags r:id="rId2"/>
            </p:custDataLst>
          </p:nvPr>
        </p:nvSpPr>
        <p:spPr>
          <a:xfrm>
            <a:off x="5787342" y="859203"/>
            <a:ext cx="3085247"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Method:</a:t>
            </a:r>
            <a:endParaRPr lang="en-US" sz="1100" b="1" dirty="0" smtClean="0">
              <a:solidFill>
                <a:srgbClr val="002060"/>
              </a:solidFill>
              <a:latin typeface="Comic Sans MS" pitchFamily="66" charset="0"/>
              <a:cs typeface="Arial" pitchFamily="34" charset="0"/>
            </a:endParaRPr>
          </a:p>
          <a:p>
            <a:pPr>
              <a:defRPr/>
            </a:pPr>
            <a:endParaRPr lang="en-US" sz="1100" b="1" dirty="0">
              <a:solidFill>
                <a:srgbClr val="002060"/>
              </a:solidFill>
              <a:latin typeface="Comic Sans MS" pitchFamily="66" charset="0"/>
              <a:cs typeface="Arial" pitchFamily="34" charset="0"/>
            </a:endParaRPr>
          </a:p>
        </p:txBody>
      </p:sp>
    </p:spTree>
    <p:extLst>
      <p:ext uri="{BB962C8B-B14F-4D97-AF65-F5344CB8AC3E}">
        <p14:creationId xmlns:p14="http://schemas.microsoft.com/office/powerpoint/2010/main" val="35542741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à coins arrondis 4"/>
          <p:cNvSpPr/>
          <p:nvPr>
            <p:custDataLst>
              <p:tags r:id="rId1"/>
            </p:custDataLst>
          </p:nvPr>
        </p:nvSpPr>
        <p:spPr>
          <a:xfrm>
            <a:off x="251521" y="985857"/>
            <a:ext cx="5184575" cy="1599793"/>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Problem solving problem. The name A 3 comes from page dimensions A 3 (29.7 x 42 cm), very wise format for quick and synthetic operational management tool.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Visual communication report, part of the dashboard containing key information on the situation.</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Manual update by participants of the multidisciplinary team.</a:t>
            </a:r>
          </a:p>
          <a:p>
            <a:pPr fontAlgn="auto">
              <a:spcBef>
                <a:spcPts val="0"/>
              </a:spcBef>
              <a:spcAft>
                <a:spcPts val="0"/>
              </a:spcAft>
              <a:defRPr/>
            </a:pPr>
            <a:endParaRPr lang="en-US" sz="1200" dirty="0">
              <a:solidFill>
                <a:srgbClr val="002060"/>
              </a:solidFill>
              <a:latin typeface="Comic Sans MS" pitchFamily="66" charset="0"/>
              <a:cs typeface="Arial" pitchFamily="34" charset="0"/>
            </a:endParaRPr>
          </a:p>
        </p:txBody>
      </p:sp>
      <p:sp>
        <p:nvSpPr>
          <p:cNvPr id="6" name="Rectangle à coins arrondis 5"/>
          <p:cNvSpPr/>
          <p:nvPr/>
        </p:nvSpPr>
        <p:spPr bwMode="auto">
          <a:xfrm>
            <a:off x="251521" y="5301208"/>
            <a:ext cx="5184575" cy="1296144"/>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lgn="just">
              <a:defRPr/>
            </a:pPr>
            <a:endParaRPr lang="en-US" sz="500" dirty="0" smtClean="0">
              <a:solidFill>
                <a:srgbClr val="002060"/>
              </a:solidFill>
              <a:latin typeface="Comic Sans MS" pitchFamily="66" charset="0"/>
              <a:cs typeface="Arial" pitchFamily="34" charset="0"/>
            </a:endParaRPr>
          </a:p>
          <a:p>
            <a:pPr algn="just">
              <a:defRPr/>
            </a:pPr>
            <a:r>
              <a:rPr lang="en-US" sz="1200" dirty="0" smtClean="0">
                <a:solidFill>
                  <a:srgbClr val="002060"/>
                </a:solidFill>
                <a:latin typeface="Comic Sans MS" pitchFamily="66" charset="0"/>
                <a:cs typeface="Arial" pitchFamily="34" charset="0"/>
              </a:rPr>
              <a:t>The focus is on the P stage of the PDCA (1 to 5).</a:t>
            </a:r>
          </a:p>
          <a:p>
            <a:pPr algn="just">
              <a:defRPr/>
            </a:pPr>
            <a:r>
              <a:rPr lang="en-US" sz="1200" dirty="0" smtClean="0">
                <a:solidFill>
                  <a:srgbClr val="002060"/>
                </a:solidFill>
                <a:latin typeface="Comic Sans MS" pitchFamily="66" charset="0"/>
                <a:cs typeface="Arial" pitchFamily="34" charset="0"/>
              </a:rPr>
              <a:t>Synthetic method to find the root causes of the problem.</a:t>
            </a:r>
          </a:p>
          <a:p>
            <a:pPr algn="just">
              <a:defRPr/>
            </a:pPr>
            <a:r>
              <a:rPr lang="en-US" sz="1200" dirty="0" smtClean="0">
                <a:solidFill>
                  <a:srgbClr val="002060"/>
                </a:solidFill>
                <a:latin typeface="Comic Sans MS" pitchFamily="66" charset="0"/>
                <a:cs typeface="Arial" pitchFamily="34" charset="0"/>
              </a:rPr>
              <a:t>Makes sure that the problem does not re-appear.</a:t>
            </a:r>
          </a:p>
          <a:p>
            <a:pPr algn="just">
              <a:defRPr/>
            </a:pPr>
            <a:r>
              <a:rPr lang="en-US" sz="1200" dirty="0" smtClean="0">
                <a:solidFill>
                  <a:srgbClr val="002060"/>
                </a:solidFill>
                <a:latin typeface="Comic Sans MS" pitchFamily="66" charset="0"/>
                <a:cs typeface="Arial" pitchFamily="34" charset="0"/>
              </a:rPr>
              <a:t>Promotes teamwork to solve problems together.</a:t>
            </a:r>
          </a:p>
        </p:txBody>
      </p:sp>
      <p:sp>
        <p:nvSpPr>
          <p:cNvPr id="9" name="Flèche vers le bas 8"/>
          <p:cNvSpPr/>
          <p:nvPr/>
        </p:nvSpPr>
        <p:spPr>
          <a:xfrm>
            <a:off x="5580112" y="1328340"/>
            <a:ext cx="484632" cy="58636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1</a:t>
            </a:r>
            <a:endParaRPr lang="en-US" dirty="0">
              <a:solidFill>
                <a:schemeClr val="bg1"/>
              </a:solidFill>
              <a:latin typeface="Comic Sans MS" pitchFamily="66" charset="0"/>
            </a:endParaRPr>
          </a:p>
        </p:txBody>
      </p:sp>
      <p:sp>
        <p:nvSpPr>
          <p:cNvPr id="10" name="Rectangle à coins arrondis 9"/>
          <p:cNvSpPr/>
          <p:nvPr/>
        </p:nvSpPr>
        <p:spPr>
          <a:xfrm>
            <a:off x="6156178" y="1307380"/>
            <a:ext cx="2740510" cy="60945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Build the team and name the leader. Clarify the problem. Use colors</a:t>
            </a:r>
            <a:endParaRPr lang="en-US" sz="1200" dirty="0">
              <a:solidFill>
                <a:srgbClr val="002060"/>
              </a:solidFill>
              <a:latin typeface="Comic Sans MS" pitchFamily="66" charset="0"/>
              <a:cs typeface="Arial" charset="0"/>
            </a:endParaRPr>
          </a:p>
        </p:txBody>
      </p:sp>
      <p:sp>
        <p:nvSpPr>
          <p:cNvPr id="11" name="Rectangle à coins arrondis 10"/>
          <p:cNvSpPr/>
          <p:nvPr/>
        </p:nvSpPr>
        <p:spPr>
          <a:xfrm>
            <a:off x="6156178" y="2060848"/>
            <a:ext cx="2740510" cy="6422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Establish the initial context in the field. Use images, photos, figurines</a:t>
            </a:r>
            <a:endParaRPr lang="en-US" sz="1200" dirty="0">
              <a:solidFill>
                <a:srgbClr val="002060"/>
              </a:solidFill>
              <a:latin typeface="Comic Sans MS" pitchFamily="66" charset="0"/>
              <a:cs typeface="Arial" charset="0"/>
            </a:endParaRPr>
          </a:p>
        </p:txBody>
      </p:sp>
      <p:sp>
        <p:nvSpPr>
          <p:cNvPr id="12" name="Rectangle à coins arrondis 11"/>
          <p:cNvSpPr/>
          <p:nvPr/>
        </p:nvSpPr>
        <p:spPr>
          <a:xfrm>
            <a:off x="6156177" y="2852936"/>
            <a:ext cx="2740512" cy="4349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Define the objective to achieve</a:t>
            </a:r>
            <a:endParaRPr lang="en-US" sz="1200" dirty="0">
              <a:solidFill>
                <a:srgbClr val="002060"/>
              </a:solidFill>
              <a:latin typeface="Comic Sans MS" pitchFamily="66" charset="0"/>
              <a:cs typeface="Arial" charset="0"/>
            </a:endParaRPr>
          </a:p>
        </p:txBody>
      </p:sp>
      <p:sp>
        <p:nvSpPr>
          <p:cNvPr id="13" name="Rectangle à coins arrondis 12"/>
          <p:cNvSpPr/>
          <p:nvPr/>
        </p:nvSpPr>
        <p:spPr>
          <a:xfrm>
            <a:off x="6156176" y="3429000"/>
            <a:ext cx="2740513" cy="576064"/>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Stir your brain and identify the root causes (5 W, Ishikawa diagram)</a:t>
            </a:r>
            <a:endParaRPr lang="en-US" sz="1200" dirty="0">
              <a:solidFill>
                <a:srgbClr val="002060"/>
              </a:solidFill>
              <a:latin typeface="Comic Sans MS" pitchFamily="66" charset="0"/>
            </a:endParaRPr>
          </a:p>
        </p:txBody>
      </p:sp>
      <p:sp>
        <p:nvSpPr>
          <p:cNvPr id="15" name="Rectangle à coins arrondis 14"/>
          <p:cNvSpPr/>
          <p:nvPr/>
        </p:nvSpPr>
        <p:spPr>
          <a:xfrm>
            <a:off x="6156177" y="4129797"/>
            <a:ext cx="2740511" cy="811371"/>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Analyze the causes, choose the best solution and establish the action plan (who, what, when, where, how)</a:t>
            </a:r>
            <a:endParaRPr lang="en-US" sz="1200" dirty="0">
              <a:solidFill>
                <a:srgbClr val="002060"/>
              </a:solidFill>
              <a:latin typeface="Comic Sans MS" pitchFamily="66" charset="0"/>
              <a:cs typeface="Arial" charset="0"/>
            </a:endParaRPr>
          </a:p>
        </p:txBody>
      </p:sp>
      <p:sp>
        <p:nvSpPr>
          <p:cNvPr id="16" name="Rectangle à coins arrondis 15"/>
          <p:cNvSpPr/>
          <p:nvPr/>
        </p:nvSpPr>
        <p:spPr>
          <a:xfrm>
            <a:off x="6156177" y="5123804"/>
            <a:ext cx="2740512"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Implement the actions. Try, if necessary, several times</a:t>
            </a:r>
            <a:endParaRPr lang="en-US" sz="1200" dirty="0">
              <a:solidFill>
                <a:srgbClr val="002060"/>
              </a:solidFill>
              <a:latin typeface="Comic Sans MS" pitchFamily="66" charset="0"/>
            </a:endParaRPr>
          </a:p>
        </p:txBody>
      </p:sp>
      <p:sp>
        <p:nvSpPr>
          <p:cNvPr id="17" name="Flèche vers le bas 16"/>
          <p:cNvSpPr/>
          <p:nvPr/>
        </p:nvSpPr>
        <p:spPr>
          <a:xfrm>
            <a:off x="5580112" y="2060849"/>
            <a:ext cx="484632" cy="6422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2</a:t>
            </a:r>
            <a:endParaRPr lang="en-US" dirty="0">
              <a:solidFill>
                <a:schemeClr val="bg1"/>
              </a:solidFill>
              <a:latin typeface="Comic Sans MS" pitchFamily="66" charset="0"/>
            </a:endParaRPr>
          </a:p>
        </p:txBody>
      </p:sp>
      <p:sp>
        <p:nvSpPr>
          <p:cNvPr id="18" name="Flèche vers le bas 17"/>
          <p:cNvSpPr/>
          <p:nvPr/>
        </p:nvSpPr>
        <p:spPr>
          <a:xfrm>
            <a:off x="5580112" y="2852936"/>
            <a:ext cx="484632" cy="4349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3</a:t>
            </a:r>
            <a:endParaRPr lang="en-US" dirty="0">
              <a:solidFill>
                <a:schemeClr val="bg1"/>
              </a:solidFill>
              <a:latin typeface="Comic Sans MS" pitchFamily="66" charset="0"/>
            </a:endParaRPr>
          </a:p>
        </p:txBody>
      </p:sp>
      <p:sp>
        <p:nvSpPr>
          <p:cNvPr id="19" name="Flèche vers le bas 18"/>
          <p:cNvSpPr/>
          <p:nvPr/>
        </p:nvSpPr>
        <p:spPr>
          <a:xfrm>
            <a:off x="5580112" y="3429000"/>
            <a:ext cx="484632"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4</a:t>
            </a:r>
            <a:endParaRPr lang="en-US" dirty="0">
              <a:solidFill>
                <a:schemeClr val="bg1"/>
              </a:solidFill>
              <a:latin typeface="Comic Sans MS" pitchFamily="66" charset="0"/>
            </a:endParaRPr>
          </a:p>
        </p:txBody>
      </p:sp>
      <p:sp>
        <p:nvSpPr>
          <p:cNvPr id="20" name="Flèche vers le bas 19"/>
          <p:cNvSpPr/>
          <p:nvPr/>
        </p:nvSpPr>
        <p:spPr>
          <a:xfrm>
            <a:off x="5580112" y="4129797"/>
            <a:ext cx="484632" cy="83166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5</a:t>
            </a:r>
            <a:endParaRPr lang="en-US" dirty="0">
              <a:solidFill>
                <a:schemeClr val="bg1"/>
              </a:solidFill>
              <a:latin typeface="Comic Sans MS" pitchFamily="66" charset="0"/>
            </a:endParaRPr>
          </a:p>
        </p:txBody>
      </p:sp>
      <p:sp>
        <p:nvSpPr>
          <p:cNvPr id="21" name="Flèche vers le bas 20"/>
          <p:cNvSpPr/>
          <p:nvPr/>
        </p:nvSpPr>
        <p:spPr>
          <a:xfrm>
            <a:off x="5580112" y="5123805"/>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6</a:t>
            </a:r>
            <a:endParaRPr lang="en-US" dirty="0">
              <a:solidFill>
                <a:schemeClr val="bg1"/>
              </a:solidFill>
              <a:latin typeface="Comic Sans MS" pitchFamily="66" charset="0"/>
            </a:endParaRPr>
          </a:p>
        </p:txBody>
      </p:sp>
      <p:sp>
        <p:nvSpPr>
          <p:cNvPr id="22" name="Rectangle à coins arrondis 21"/>
          <p:cNvSpPr/>
          <p:nvPr/>
        </p:nvSpPr>
        <p:spPr>
          <a:xfrm>
            <a:off x="6156177" y="5877272"/>
            <a:ext cx="2740512"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Verify the effectiveness of actions. Analyze the results. Standardize good practices</a:t>
            </a:r>
            <a:endParaRPr lang="en-US" sz="1200" dirty="0">
              <a:solidFill>
                <a:srgbClr val="002060"/>
              </a:solidFill>
              <a:latin typeface="Comic Sans MS" pitchFamily="66" charset="0"/>
            </a:endParaRPr>
          </a:p>
        </p:txBody>
      </p:sp>
      <p:sp>
        <p:nvSpPr>
          <p:cNvPr id="23" name="Flèche vers le bas 22"/>
          <p:cNvSpPr/>
          <p:nvPr/>
        </p:nvSpPr>
        <p:spPr>
          <a:xfrm>
            <a:off x="5580112" y="5877273"/>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7</a:t>
            </a:r>
            <a:endParaRPr lang="en-US" dirty="0">
              <a:solidFill>
                <a:schemeClr val="bg1"/>
              </a:solidFill>
              <a:latin typeface="Comic Sans MS" pitchFamily="66" charset="0"/>
            </a:endParaRPr>
          </a:p>
        </p:txBody>
      </p:sp>
      <p:sp>
        <p:nvSpPr>
          <p:cNvPr id="24" name="Rectangle à coins arrondis 23"/>
          <p:cNvSpPr/>
          <p:nvPr/>
        </p:nvSpPr>
        <p:spPr>
          <a:xfrm>
            <a:off x="251520" y="260350"/>
            <a:ext cx="6120679"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en-US" sz="3600" b="1" dirty="0" smtClean="0">
                <a:ln w="1905"/>
                <a:solidFill>
                  <a:srgbClr val="00B0F0"/>
                </a:solidFill>
                <a:latin typeface="Comic Sans MS" pitchFamily="66" charset="0"/>
              </a:rPr>
              <a:t>3</a:t>
            </a:r>
            <a:r>
              <a:rPr lang="en-US" sz="3600" b="1" dirty="0" smtClean="0">
                <a:ln w="1905"/>
                <a:solidFill>
                  <a:srgbClr val="002060"/>
                </a:solidFill>
                <a:latin typeface="Comic Sans MS" pitchFamily="66" charset="0"/>
              </a:rPr>
              <a:t> A 3</a:t>
            </a:r>
            <a:endParaRPr lang="en-US" sz="3600" b="1" dirty="0">
              <a:solidFill>
                <a:srgbClr val="002060"/>
              </a:solidFill>
              <a:latin typeface="Comic Sans MS" pitchFamily="66" charset="0"/>
            </a:endParaRPr>
          </a:p>
        </p:txBody>
      </p:sp>
      <p:sp>
        <p:nvSpPr>
          <p:cNvPr id="25" name="Rectangle à coins arrondis 24"/>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6" name="Picture 2" descr="C:\Users\AMI\Documents\Isolean\Fiches outils\III Méthode de résolution de problème\Résolution de problèm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7" name="Rectangle à coins arrondis 26"/>
          <p:cNvSpPr/>
          <p:nvPr>
            <p:custDataLst>
              <p:tags r:id="rId2"/>
            </p:custDataLst>
          </p:nvPr>
        </p:nvSpPr>
        <p:spPr>
          <a:xfrm>
            <a:off x="6380996" y="946571"/>
            <a:ext cx="2502674"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Method:</a:t>
            </a:r>
            <a:endParaRPr lang="en-US" sz="1100" b="1" dirty="0">
              <a:solidFill>
                <a:srgbClr val="002060"/>
              </a:solidFill>
              <a:latin typeface="Comic Sans MS" pitchFamily="66" charset="0"/>
              <a:cs typeface="Arial" pitchFamily="34" charset="0"/>
            </a:endParaRPr>
          </a:p>
        </p:txBody>
      </p:sp>
      <p:pic>
        <p:nvPicPr>
          <p:cNvPr id="29" name="Image 44" descr="00002ey7.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04068" y="3212976"/>
            <a:ext cx="1587612" cy="1583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Imag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835696" y="2792665"/>
            <a:ext cx="3298515" cy="2364527"/>
          </a:xfrm>
          <a:prstGeom prst="rect">
            <a:avLst/>
          </a:prstGeom>
        </p:spPr>
      </p:pic>
    </p:spTree>
    <p:extLst>
      <p:ext uri="{BB962C8B-B14F-4D97-AF65-F5344CB8AC3E}">
        <p14:creationId xmlns:p14="http://schemas.microsoft.com/office/powerpoint/2010/main" val="22201606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Image 25" descr="00002ey7.jpg"/>
          <p:cNvPicPr/>
          <p:nvPr/>
        </p:nvPicPr>
        <p:blipFill>
          <a:blip r:embed="rId4">
            <a:extLst>
              <a:ext uri="{28A0092B-C50C-407E-A947-70E740481C1C}">
                <a14:useLocalDpi xmlns:a14="http://schemas.microsoft.com/office/drawing/2010/main" val="0"/>
              </a:ext>
            </a:extLst>
          </a:blip>
          <a:srcRect/>
          <a:stretch>
            <a:fillRect/>
          </a:stretch>
        </p:blipFill>
        <p:spPr bwMode="auto">
          <a:xfrm>
            <a:off x="3131840" y="2201090"/>
            <a:ext cx="2952328" cy="3748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à coins arrondis 2"/>
          <p:cNvSpPr/>
          <p:nvPr>
            <p:custDataLst>
              <p:tags r:id="rId1"/>
            </p:custDataLst>
          </p:nvPr>
        </p:nvSpPr>
        <p:spPr>
          <a:xfrm>
            <a:off x="251521" y="985858"/>
            <a:ext cx="3030517" cy="2879535"/>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Problem solving method. Collective team tool and choice of ideas to research opportunities for improvement in pleasant conditions.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Rules:</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propose as many ideas as possible</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no censorship or personal criticism</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do not be afraid or ashamed to speak freely</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bounce back positively on the ideas</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one idea = one post-it</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do not to speak simultaneously</a:t>
            </a:r>
            <a:endParaRPr lang="en-US" sz="1200" dirty="0">
              <a:solidFill>
                <a:srgbClr val="002060"/>
              </a:solidFill>
              <a:latin typeface="Comic Sans MS" pitchFamily="66" charset="0"/>
              <a:cs typeface="Arial" pitchFamily="34" charset="0"/>
            </a:endParaRPr>
          </a:p>
        </p:txBody>
      </p:sp>
      <p:sp>
        <p:nvSpPr>
          <p:cNvPr id="4" name="Rectangle à coins arrondis 3"/>
          <p:cNvSpPr/>
          <p:nvPr/>
        </p:nvSpPr>
        <p:spPr bwMode="auto">
          <a:xfrm>
            <a:off x="251521" y="4307815"/>
            <a:ext cx="3030518" cy="2289537"/>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dirty="0" smtClean="0">
                <a:solidFill>
                  <a:srgbClr val="002060"/>
                </a:solidFill>
                <a:latin typeface="Comic Sans MS" pitchFamily="66" charset="0"/>
                <a:cs typeface="Arial" pitchFamily="34" charset="0"/>
              </a:rPr>
              <a:t>Interests:</a:t>
            </a:r>
          </a:p>
          <a:p>
            <a:pPr lvl="0">
              <a:defRPr/>
            </a:pPr>
            <a:endParaRPr lang="en-US" sz="500" dirty="0" smtClean="0">
              <a:solidFill>
                <a:srgbClr val="002060"/>
              </a:solidFill>
              <a:latin typeface="Comic Sans MS" pitchFamily="66" charset="0"/>
              <a:cs typeface="Arial" pitchFamily="34" charset="0"/>
            </a:endParaRPr>
          </a:p>
          <a:p>
            <a:pPr lvl="0">
              <a:defRPr/>
            </a:pPr>
            <a:r>
              <a:rPr lang="en-US" sz="1200" dirty="0" smtClean="0">
                <a:solidFill>
                  <a:srgbClr val="002060"/>
                </a:solidFill>
                <a:latin typeface="Comic Sans MS" pitchFamily="66" charset="0"/>
                <a:cs typeface="Arial" pitchFamily="34" charset="0"/>
              </a:rPr>
              <a:t>Quickly collect many ideas and suggestions.</a:t>
            </a:r>
          </a:p>
          <a:p>
            <a:pPr lvl="0">
              <a:defRPr/>
            </a:pPr>
            <a:r>
              <a:rPr lang="en-US" sz="1200" dirty="0" smtClean="0">
                <a:solidFill>
                  <a:srgbClr val="002060"/>
                </a:solidFill>
                <a:latin typeface="Comic Sans MS" pitchFamily="66" charset="0"/>
                <a:cs typeface="Arial" pitchFamily="34" charset="0"/>
              </a:rPr>
              <a:t>Find possible causes.</a:t>
            </a:r>
          </a:p>
          <a:p>
            <a:pPr lvl="0">
              <a:defRPr/>
            </a:pPr>
            <a:r>
              <a:rPr lang="en-US" sz="1200" dirty="0" smtClean="0">
                <a:solidFill>
                  <a:srgbClr val="002060"/>
                </a:solidFill>
                <a:latin typeface="Comic Sans MS" pitchFamily="66" charset="0"/>
                <a:cs typeface="Arial" pitchFamily="34" charset="0"/>
              </a:rPr>
              <a:t>Imagine different solutions and new tracks.</a:t>
            </a:r>
          </a:p>
          <a:p>
            <a:pPr lvl="0">
              <a:defRPr/>
            </a:pPr>
            <a:r>
              <a:rPr lang="en-US" sz="1200" dirty="0" smtClean="0">
                <a:solidFill>
                  <a:srgbClr val="002060"/>
                </a:solidFill>
                <a:latin typeface="Comic Sans MS" pitchFamily="66" charset="0"/>
                <a:cs typeface="Arial" pitchFamily="34" charset="0"/>
              </a:rPr>
              <a:t>Promotes and strengthens team spirit.</a:t>
            </a:r>
          </a:p>
          <a:p>
            <a:pPr lvl="0">
              <a:defRPr/>
            </a:pPr>
            <a:r>
              <a:rPr lang="en-US" sz="1200" dirty="0" smtClean="0">
                <a:solidFill>
                  <a:srgbClr val="002060"/>
                </a:solidFill>
                <a:latin typeface="Comic Sans MS" pitchFamily="66" charset="0"/>
                <a:cs typeface="Arial" pitchFamily="34" charset="0"/>
              </a:rPr>
              <a:t>Fosters creativity, staff involvement.</a:t>
            </a:r>
            <a:endParaRPr lang="en-US" sz="1200" dirty="0">
              <a:solidFill>
                <a:srgbClr val="002060"/>
              </a:solidFill>
              <a:latin typeface="Comic Sans MS" pitchFamily="66" charset="0"/>
              <a:cs typeface="Arial" pitchFamily="34" charset="0"/>
            </a:endParaRPr>
          </a:p>
        </p:txBody>
      </p:sp>
      <p:sp>
        <p:nvSpPr>
          <p:cNvPr id="7" name="Flèche vers le bas 6"/>
          <p:cNvSpPr/>
          <p:nvPr/>
        </p:nvSpPr>
        <p:spPr>
          <a:xfrm>
            <a:off x="6228184" y="1572790"/>
            <a:ext cx="432048" cy="77608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1</a:t>
            </a:r>
            <a:endParaRPr lang="en-US" dirty="0">
              <a:solidFill>
                <a:schemeClr val="bg1"/>
              </a:solidFill>
              <a:latin typeface="Comic Sans MS" pitchFamily="66" charset="0"/>
            </a:endParaRPr>
          </a:p>
        </p:txBody>
      </p:sp>
      <p:sp>
        <p:nvSpPr>
          <p:cNvPr id="8" name="Rectangle à coins arrondis 7"/>
          <p:cNvSpPr/>
          <p:nvPr/>
        </p:nvSpPr>
        <p:spPr>
          <a:xfrm>
            <a:off x="6814292" y="1551831"/>
            <a:ext cx="2082395" cy="797049"/>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Build the team. Determine the subject to be treated. Remember the "rules of the game"</a:t>
            </a:r>
            <a:endParaRPr lang="en-US" sz="1200" dirty="0">
              <a:solidFill>
                <a:srgbClr val="002060"/>
              </a:solidFill>
              <a:latin typeface="Comic Sans MS" pitchFamily="66" charset="0"/>
              <a:cs typeface="Arial" charset="0"/>
            </a:endParaRPr>
          </a:p>
        </p:txBody>
      </p:sp>
      <p:sp>
        <p:nvSpPr>
          <p:cNvPr id="9" name="Rectangle à coins arrondis 8"/>
          <p:cNvSpPr/>
          <p:nvPr/>
        </p:nvSpPr>
        <p:spPr>
          <a:xfrm>
            <a:off x="6814292" y="2492280"/>
            <a:ext cx="2082395"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cs typeface="Arial" charset="0"/>
              </a:rPr>
              <a:t>Ask the questions in turn and collect ideas</a:t>
            </a:r>
            <a:endParaRPr lang="en-US" sz="1200" dirty="0">
              <a:solidFill>
                <a:srgbClr val="002060"/>
              </a:solidFill>
              <a:latin typeface="Comic Sans MS" pitchFamily="66" charset="0"/>
              <a:cs typeface="Arial" charset="0"/>
            </a:endParaRPr>
          </a:p>
        </p:txBody>
      </p:sp>
      <p:sp>
        <p:nvSpPr>
          <p:cNvPr id="10" name="Rectangle à coins arrondis 9"/>
          <p:cNvSpPr/>
          <p:nvPr/>
        </p:nvSpPr>
        <p:spPr>
          <a:xfrm>
            <a:off x="6814291" y="3284368"/>
            <a:ext cx="2082397"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Sort ideas into families (post-it on the blackboard)</a:t>
            </a:r>
            <a:endParaRPr lang="en-US" sz="1200" dirty="0">
              <a:solidFill>
                <a:srgbClr val="002060"/>
              </a:solidFill>
              <a:latin typeface="Comic Sans MS" pitchFamily="66" charset="0"/>
            </a:endParaRPr>
          </a:p>
        </p:txBody>
      </p:sp>
      <p:sp>
        <p:nvSpPr>
          <p:cNvPr id="11" name="Rectangle à coins arrondis 10"/>
          <p:cNvSpPr/>
          <p:nvPr/>
        </p:nvSpPr>
        <p:spPr>
          <a:xfrm>
            <a:off x="6814291" y="4005064"/>
            <a:ext cx="2082398" cy="60550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Delete duplicates and irrelevant ideas</a:t>
            </a:r>
            <a:endParaRPr lang="en-US" sz="1200" dirty="0">
              <a:solidFill>
                <a:srgbClr val="002060"/>
              </a:solidFill>
              <a:latin typeface="Comic Sans MS" pitchFamily="66" charset="0"/>
            </a:endParaRPr>
          </a:p>
        </p:txBody>
      </p:sp>
      <p:sp>
        <p:nvSpPr>
          <p:cNvPr id="13" name="Rectangle à coins arrondis 12"/>
          <p:cNvSpPr/>
          <p:nvPr/>
        </p:nvSpPr>
        <p:spPr>
          <a:xfrm>
            <a:off x="6814292" y="4773866"/>
            <a:ext cx="2082396"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Ask every one to note all the ideas as an example from 1 to 10</a:t>
            </a:r>
            <a:endParaRPr lang="en-US" sz="1200" dirty="0">
              <a:solidFill>
                <a:srgbClr val="002060"/>
              </a:solidFill>
              <a:latin typeface="Comic Sans MS" pitchFamily="66" charset="0"/>
              <a:cs typeface="Arial" charset="0"/>
            </a:endParaRPr>
          </a:p>
        </p:txBody>
      </p:sp>
      <p:sp>
        <p:nvSpPr>
          <p:cNvPr id="14" name="Rectangle à coins arrondis 13"/>
          <p:cNvSpPr/>
          <p:nvPr/>
        </p:nvSpPr>
        <p:spPr>
          <a:xfrm>
            <a:off x="6814291" y="5584279"/>
            <a:ext cx="2082397" cy="869057"/>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Identify the top 3. Conclude with a discussion on best ideas</a:t>
            </a:r>
            <a:endParaRPr lang="en-US" sz="1200" dirty="0">
              <a:solidFill>
                <a:srgbClr val="002060"/>
              </a:solidFill>
              <a:latin typeface="Comic Sans MS" pitchFamily="66" charset="0"/>
            </a:endParaRPr>
          </a:p>
        </p:txBody>
      </p:sp>
      <p:sp>
        <p:nvSpPr>
          <p:cNvPr id="15" name="Flèche vers le bas 14"/>
          <p:cNvSpPr/>
          <p:nvPr/>
        </p:nvSpPr>
        <p:spPr>
          <a:xfrm>
            <a:off x="6228184" y="2492280"/>
            <a:ext cx="432048"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2</a:t>
            </a:r>
            <a:endParaRPr lang="en-US" dirty="0">
              <a:solidFill>
                <a:schemeClr val="bg1"/>
              </a:solidFill>
              <a:latin typeface="Comic Sans MS" pitchFamily="66" charset="0"/>
            </a:endParaRPr>
          </a:p>
        </p:txBody>
      </p:sp>
      <p:sp>
        <p:nvSpPr>
          <p:cNvPr id="16" name="Flèche vers le bas 15"/>
          <p:cNvSpPr/>
          <p:nvPr/>
        </p:nvSpPr>
        <p:spPr>
          <a:xfrm>
            <a:off x="6228184" y="3284369"/>
            <a:ext cx="432048"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3</a:t>
            </a:r>
            <a:endParaRPr lang="en-US" dirty="0">
              <a:solidFill>
                <a:schemeClr val="bg1"/>
              </a:solidFill>
              <a:latin typeface="Comic Sans MS" pitchFamily="66" charset="0"/>
            </a:endParaRPr>
          </a:p>
        </p:txBody>
      </p:sp>
      <p:sp>
        <p:nvSpPr>
          <p:cNvPr id="17" name="Flèche vers le bas 16"/>
          <p:cNvSpPr/>
          <p:nvPr/>
        </p:nvSpPr>
        <p:spPr>
          <a:xfrm>
            <a:off x="6228184" y="4005064"/>
            <a:ext cx="432048" cy="6055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4</a:t>
            </a:r>
            <a:endParaRPr lang="en-US" dirty="0">
              <a:solidFill>
                <a:schemeClr val="bg1"/>
              </a:solidFill>
              <a:latin typeface="Comic Sans MS" pitchFamily="66" charset="0"/>
            </a:endParaRPr>
          </a:p>
        </p:txBody>
      </p:sp>
      <p:sp>
        <p:nvSpPr>
          <p:cNvPr id="18" name="Flèche vers le bas 17"/>
          <p:cNvSpPr/>
          <p:nvPr/>
        </p:nvSpPr>
        <p:spPr>
          <a:xfrm>
            <a:off x="6228184" y="4773866"/>
            <a:ext cx="432048"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5</a:t>
            </a:r>
            <a:endParaRPr lang="en-US" dirty="0">
              <a:solidFill>
                <a:schemeClr val="bg1"/>
              </a:solidFill>
              <a:latin typeface="Comic Sans MS" pitchFamily="66" charset="0"/>
            </a:endParaRPr>
          </a:p>
        </p:txBody>
      </p:sp>
      <p:sp>
        <p:nvSpPr>
          <p:cNvPr id="19" name="Flèche vers le bas 18"/>
          <p:cNvSpPr/>
          <p:nvPr/>
        </p:nvSpPr>
        <p:spPr>
          <a:xfrm>
            <a:off x="6228184" y="5584280"/>
            <a:ext cx="432048" cy="869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6</a:t>
            </a:r>
            <a:endParaRPr lang="en-US" dirty="0">
              <a:solidFill>
                <a:schemeClr val="bg1"/>
              </a:solidFill>
              <a:latin typeface="Comic Sans MS" pitchFamily="66" charset="0"/>
            </a:endParaRPr>
          </a:p>
        </p:txBody>
      </p:sp>
      <p:sp>
        <p:nvSpPr>
          <p:cNvPr id="22" name="Rectangle à coins arrondis 21"/>
          <p:cNvSpPr/>
          <p:nvPr/>
        </p:nvSpPr>
        <p:spPr>
          <a:xfrm>
            <a:off x="214313" y="259879"/>
            <a:ext cx="6135453"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en-US" sz="3600" b="1" dirty="0" smtClean="0">
                <a:ln w="1905"/>
                <a:solidFill>
                  <a:srgbClr val="00B0F0"/>
                </a:solidFill>
                <a:latin typeface="Comic Sans MS" pitchFamily="66" charset="0"/>
              </a:rPr>
              <a:t>4</a:t>
            </a:r>
            <a:r>
              <a:rPr lang="en-US" sz="3600" b="1" dirty="0" smtClean="0">
                <a:ln w="1905"/>
                <a:solidFill>
                  <a:srgbClr val="002060"/>
                </a:solidFill>
                <a:latin typeface="Comic Sans MS" pitchFamily="66" charset="0"/>
              </a:rPr>
              <a:t> Brainstorming</a:t>
            </a:r>
            <a:endParaRPr lang="en-US" sz="3600" b="1" dirty="0">
              <a:solidFill>
                <a:srgbClr val="002060"/>
              </a:solidFill>
              <a:latin typeface="Comic Sans MS" pitchFamily="66" charset="0"/>
            </a:endParaRPr>
          </a:p>
        </p:txBody>
      </p:sp>
      <p:sp>
        <p:nvSpPr>
          <p:cNvPr id="23" name="Rectangle à coins arrondis 22"/>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4" name="Picture 2" descr="C:\Users\AMI\Documents\Isolean\Fiches outils\III Méthode de résolution de problème\Résolution de problème.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à coins arrondis 24"/>
          <p:cNvSpPr/>
          <p:nvPr>
            <p:custDataLst>
              <p:tags r:id="rId2"/>
            </p:custDataLst>
          </p:nvPr>
        </p:nvSpPr>
        <p:spPr>
          <a:xfrm>
            <a:off x="6814292" y="1111547"/>
            <a:ext cx="2078187"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Method:</a:t>
            </a:r>
            <a:endParaRPr lang="en-US" sz="1100" b="1" dirty="0">
              <a:solidFill>
                <a:srgbClr val="002060"/>
              </a:solidFill>
              <a:latin typeface="Comic Sans MS" pitchFamily="66" charset="0"/>
              <a:cs typeface="Arial" pitchFamily="34" charset="0"/>
            </a:endParaRPr>
          </a:p>
        </p:txBody>
      </p:sp>
    </p:spTree>
    <p:extLst>
      <p:ext uri="{BB962C8B-B14F-4D97-AF65-F5344CB8AC3E}">
        <p14:creationId xmlns:p14="http://schemas.microsoft.com/office/powerpoint/2010/main" val="19633461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custDataLst>
              <p:tags r:id="rId1"/>
            </p:custDataLst>
          </p:nvPr>
        </p:nvSpPr>
        <p:spPr>
          <a:xfrm>
            <a:off x="214315" y="985858"/>
            <a:ext cx="4933749" cy="1435030"/>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Problem solving method. The DMAIC (define, measure, analyze, improve, control) is a team-based tool seeking opportunities for improvement and statistical data. We can consider this method as a variant of the PDCA cycle with a P step reinforced.</a:t>
            </a:r>
            <a:endParaRPr lang="en-US" sz="1200" dirty="0">
              <a:solidFill>
                <a:srgbClr val="002060"/>
              </a:solidFill>
              <a:latin typeface="Comic Sans MS" pitchFamily="66" charset="0"/>
              <a:cs typeface="Arial" pitchFamily="34" charset="0"/>
            </a:endParaRPr>
          </a:p>
        </p:txBody>
      </p:sp>
      <p:sp>
        <p:nvSpPr>
          <p:cNvPr id="4" name="Rectangle à coins arrondis 3"/>
          <p:cNvSpPr/>
          <p:nvPr/>
        </p:nvSpPr>
        <p:spPr bwMode="auto">
          <a:xfrm>
            <a:off x="214315" y="5166834"/>
            <a:ext cx="4933749" cy="1386352"/>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defRPr/>
            </a:pPr>
            <a:endParaRPr lang="en-US" sz="500" dirty="0" smtClean="0">
              <a:solidFill>
                <a:srgbClr val="002060"/>
              </a:solidFill>
              <a:latin typeface="Comic Sans MS" pitchFamily="66" charset="0"/>
              <a:cs typeface="Arial" pitchFamily="34" charset="0"/>
            </a:endParaRPr>
          </a:p>
          <a:p>
            <a:pPr lvl="0">
              <a:defRPr/>
            </a:pPr>
            <a:r>
              <a:rPr lang="en-US" sz="1200" dirty="0" smtClean="0">
                <a:solidFill>
                  <a:srgbClr val="002060"/>
                </a:solidFill>
                <a:latin typeface="Comic Sans MS" pitchFamily="66" charset="0"/>
                <a:cs typeface="Arial" pitchFamily="34" charset="0"/>
              </a:rPr>
              <a:t>Deepening a problem and finding the right solution.</a:t>
            </a:r>
          </a:p>
          <a:p>
            <a:pPr lvl="0">
              <a:defRPr/>
            </a:pPr>
            <a:r>
              <a:rPr lang="en-US" sz="1200" dirty="0" smtClean="0">
                <a:solidFill>
                  <a:srgbClr val="002060"/>
                </a:solidFill>
                <a:latin typeface="Comic Sans MS" pitchFamily="66" charset="0"/>
                <a:cs typeface="Arial" pitchFamily="34" charset="0"/>
              </a:rPr>
              <a:t>Check solution thanks to:</a:t>
            </a:r>
          </a:p>
          <a:p>
            <a:pPr marL="171450" lvl="0" indent="-171450">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confrontation of ideas within the team</a:t>
            </a:r>
          </a:p>
          <a:p>
            <a:pPr marL="171450" lvl="0" indent="-171450">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statistical data used and</a:t>
            </a:r>
          </a:p>
          <a:p>
            <a:pPr marL="171450" lvl="0" indent="-171450">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tests</a:t>
            </a:r>
            <a:endParaRPr lang="en-US" sz="1200" dirty="0">
              <a:solidFill>
                <a:srgbClr val="002060"/>
              </a:solidFill>
              <a:latin typeface="Comic Sans MS" pitchFamily="66" charset="0"/>
              <a:cs typeface="Arial" pitchFamily="34" charset="0"/>
            </a:endParaRPr>
          </a:p>
        </p:txBody>
      </p:sp>
      <p:sp>
        <p:nvSpPr>
          <p:cNvPr id="7" name="Flèche vers le bas 6"/>
          <p:cNvSpPr/>
          <p:nvPr/>
        </p:nvSpPr>
        <p:spPr>
          <a:xfrm>
            <a:off x="5311504" y="1420917"/>
            <a:ext cx="484632" cy="9999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D</a:t>
            </a:r>
            <a:endParaRPr lang="en-US" dirty="0">
              <a:solidFill>
                <a:schemeClr val="bg1"/>
              </a:solidFill>
              <a:latin typeface="Comic Sans MS" pitchFamily="66" charset="0"/>
            </a:endParaRPr>
          </a:p>
        </p:txBody>
      </p:sp>
      <p:sp>
        <p:nvSpPr>
          <p:cNvPr id="8" name="Rectangle à coins arrondis 7"/>
          <p:cNvSpPr/>
          <p:nvPr/>
        </p:nvSpPr>
        <p:spPr>
          <a:xfrm>
            <a:off x="5877514" y="1399957"/>
            <a:ext cx="3019174" cy="1020931"/>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cs typeface="Arial" charset="0"/>
              </a:rPr>
              <a:t>Build the team. </a:t>
            </a:r>
            <a:r>
              <a:rPr lang="en-US" sz="1200" b="1" dirty="0" smtClean="0">
                <a:solidFill>
                  <a:srgbClr val="002060"/>
                </a:solidFill>
                <a:latin typeface="Comic Sans MS" pitchFamily="66" charset="0"/>
                <a:cs typeface="Arial" charset="0"/>
              </a:rPr>
              <a:t>D</a:t>
            </a:r>
            <a:r>
              <a:rPr lang="en-US" sz="1200" dirty="0" smtClean="0">
                <a:solidFill>
                  <a:srgbClr val="002060"/>
                </a:solidFill>
                <a:latin typeface="Comic Sans MS" pitchFamily="66" charset="0"/>
                <a:cs typeface="Arial" charset="0"/>
              </a:rPr>
              <a:t>efine the problem. Set goals. Identify what is important to the customer. Estimate the savings that will be realized.</a:t>
            </a:r>
            <a:endParaRPr lang="en-US" sz="1200" dirty="0">
              <a:solidFill>
                <a:srgbClr val="002060"/>
              </a:solidFill>
              <a:latin typeface="Comic Sans MS" pitchFamily="66" charset="0"/>
              <a:cs typeface="Arial" charset="0"/>
            </a:endParaRPr>
          </a:p>
        </p:txBody>
      </p:sp>
      <p:sp>
        <p:nvSpPr>
          <p:cNvPr id="9" name="Rectangle à coins arrondis 8"/>
          <p:cNvSpPr/>
          <p:nvPr/>
        </p:nvSpPr>
        <p:spPr>
          <a:xfrm>
            <a:off x="5868144" y="2564904"/>
            <a:ext cx="3019174" cy="1152128"/>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Determine what you will measure. Confirm the measurement means. Choose a key indicator to measure. </a:t>
            </a:r>
            <a:r>
              <a:rPr lang="en-US" sz="1200" b="1" dirty="0" smtClean="0">
                <a:solidFill>
                  <a:srgbClr val="002060"/>
                </a:solidFill>
                <a:latin typeface="Comic Sans MS" pitchFamily="66" charset="0"/>
                <a:cs typeface="Arial" charset="0"/>
              </a:rPr>
              <a:t>M</a:t>
            </a:r>
            <a:r>
              <a:rPr lang="en-US" sz="1200" dirty="0" smtClean="0">
                <a:solidFill>
                  <a:srgbClr val="002060"/>
                </a:solidFill>
                <a:latin typeface="Comic Sans MS" pitchFamily="66" charset="0"/>
                <a:cs typeface="Arial" charset="0"/>
              </a:rPr>
              <a:t>easure the current process performance (capability). Estimate potential improvement.</a:t>
            </a:r>
            <a:endParaRPr lang="en-US" sz="1200" dirty="0">
              <a:solidFill>
                <a:srgbClr val="002060"/>
              </a:solidFill>
              <a:latin typeface="Comic Sans MS" pitchFamily="66" charset="0"/>
              <a:cs typeface="Arial" charset="0"/>
            </a:endParaRPr>
          </a:p>
        </p:txBody>
      </p:sp>
      <p:sp>
        <p:nvSpPr>
          <p:cNvPr id="10" name="Rectangle à coins arrondis 9"/>
          <p:cNvSpPr/>
          <p:nvPr/>
        </p:nvSpPr>
        <p:spPr>
          <a:xfrm>
            <a:off x="5877512" y="3861048"/>
            <a:ext cx="3019177" cy="720080"/>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smtClean="0">
                <a:solidFill>
                  <a:srgbClr val="002060"/>
                </a:solidFill>
                <a:latin typeface="Comic Sans MS" pitchFamily="66" charset="0"/>
              </a:rPr>
              <a:t>A</a:t>
            </a:r>
            <a:r>
              <a:rPr lang="en-US" sz="1200" dirty="0" smtClean="0">
                <a:solidFill>
                  <a:srgbClr val="002060"/>
                </a:solidFill>
                <a:latin typeface="Comic Sans MS" pitchFamily="66" charset="0"/>
              </a:rPr>
              <a:t>nalyze the root causes of variability. Use of the verified data obtained in the field.</a:t>
            </a:r>
            <a:endParaRPr lang="en-US" sz="1200" dirty="0">
              <a:solidFill>
                <a:srgbClr val="002060"/>
              </a:solidFill>
              <a:latin typeface="Comic Sans MS" pitchFamily="66" charset="0"/>
            </a:endParaRPr>
          </a:p>
        </p:txBody>
      </p:sp>
      <p:sp>
        <p:nvSpPr>
          <p:cNvPr id="11" name="Rectangle à coins arrondis 10"/>
          <p:cNvSpPr/>
          <p:nvPr/>
        </p:nvSpPr>
        <p:spPr>
          <a:xfrm>
            <a:off x="5877512" y="4744427"/>
            <a:ext cx="3019178" cy="84481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b="1" dirty="0" smtClean="0">
                <a:solidFill>
                  <a:srgbClr val="002060"/>
                </a:solidFill>
                <a:latin typeface="Comic Sans MS" pitchFamily="66" charset="0"/>
              </a:rPr>
              <a:t>I</a:t>
            </a:r>
            <a:r>
              <a:rPr lang="en-US" sz="1200" dirty="0" smtClean="0">
                <a:solidFill>
                  <a:srgbClr val="002060"/>
                </a:solidFill>
                <a:latin typeface="Comic Sans MS" pitchFamily="66" charset="0"/>
              </a:rPr>
              <a:t>nnovate and improve the process with the new solution. Check that there is no statistically adverse effects.</a:t>
            </a:r>
            <a:endParaRPr lang="en-US" sz="1200" dirty="0">
              <a:solidFill>
                <a:srgbClr val="002060"/>
              </a:solidFill>
              <a:latin typeface="Comic Sans MS" pitchFamily="66" charset="0"/>
            </a:endParaRPr>
          </a:p>
        </p:txBody>
      </p:sp>
      <p:sp>
        <p:nvSpPr>
          <p:cNvPr id="13" name="Rectangle à coins arrondis 12"/>
          <p:cNvSpPr/>
          <p:nvPr/>
        </p:nvSpPr>
        <p:spPr>
          <a:xfrm>
            <a:off x="5877513" y="5733256"/>
            <a:ext cx="3019175" cy="819929"/>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b="1" dirty="0" smtClean="0">
                <a:solidFill>
                  <a:srgbClr val="002060"/>
                </a:solidFill>
                <a:latin typeface="Comic Sans MS" pitchFamily="66" charset="0"/>
                <a:cs typeface="Arial" charset="0"/>
              </a:rPr>
              <a:t>C</a:t>
            </a:r>
            <a:r>
              <a:rPr lang="en-US" sz="1200" dirty="0" smtClean="0">
                <a:solidFill>
                  <a:srgbClr val="002060"/>
                </a:solidFill>
                <a:latin typeface="Comic Sans MS" pitchFamily="66" charset="0"/>
                <a:cs typeface="Arial" charset="0"/>
              </a:rPr>
              <a:t>heck the effectiveness of solutions. Hold enhanced process performance. Update documentation.</a:t>
            </a:r>
            <a:endParaRPr lang="en-US" sz="1200" dirty="0">
              <a:solidFill>
                <a:srgbClr val="002060"/>
              </a:solidFill>
              <a:latin typeface="Comic Sans MS" pitchFamily="66" charset="0"/>
              <a:cs typeface="Arial" charset="0"/>
            </a:endParaRPr>
          </a:p>
        </p:txBody>
      </p:sp>
      <p:sp>
        <p:nvSpPr>
          <p:cNvPr id="15" name="Flèche vers le bas 14"/>
          <p:cNvSpPr/>
          <p:nvPr/>
        </p:nvSpPr>
        <p:spPr>
          <a:xfrm>
            <a:off x="5302134" y="2564904"/>
            <a:ext cx="484632" cy="11521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M</a:t>
            </a:r>
            <a:endParaRPr lang="en-US" dirty="0">
              <a:solidFill>
                <a:schemeClr val="bg1"/>
              </a:solidFill>
              <a:latin typeface="Comic Sans MS" pitchFamily="66" charset="0"/>
            </a:endParaRPr>
          </a:p>
        </p:txBody>
      </p:sp>
      <p:sp>
        <p:nvSpPr>
          <p:cNvPr id="16" name="Flèche vers le bas 15"/>
          <p:cNvSpPr/>
          <p:nvPr/>
        </p:nvSpPr>
        <p:spPr>
          <a:xfrm>
            <a:off x="5311504" y="3861049"/>
            <a:ext cx="484632" cy="7200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A</a:t>
            </a:r>
            <a:endParaRPr lang="en-US" dirty="0">
              <a:solidFill>
                <a:schemeClr val="bg1"/>
              </a:solidFill>
              <a:latin typeface="Comic Sans MS" pitchFamily="66" charset="0"/>
            </a:endParaRPr>
          </a:p>
        </p:txBody>
      </p:sp>
      <p:sp>
        <p:nvSpPr>
          <p:cNvPr id="17" name="Flèche vers le bas 16"/>
          <p:cNvSpPr/>
          <p:nvPr/>
        </p:nvSpPr>
        <p:spPr>
          <a:xfrm>
            <a:off x="5311504" y="4744427"/>
            <a:ext cx="484632" cy="84481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I</a:t>
            </a:r>
            <a:endParaRPr lang="en-US" dirty="0">
              <a:solidFill>
                <a:schemeClr val="bg1"/>
              </a:solidFill>
              <a:latin typeface="Comic Sans MS" pitchFamily="66" charset="0"/>
            </a:endParaRPr>
          </a:p>
        </p:txBody>
      </p:sp>
      <p:sp>
        <p:nvSpPr>
          <p:cNvPr id="18" name="Flèche vers le bas 17"/>
          <p:cNvSpPr/>
          <p:nvPr/>
        </p:nvSpPr>
        <p:spPr>
          <a:xfrm>
            <a:off x="5311504" y="5733257"/>
            <a:ext cx="484632" cy="8199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C</a:t>
            </a:r>
            <a:endParaRPr lang="en-US" dirty="0">
              <a:solidFill>
                <a:schemeClr val="bg1"/>
              </a:solidFill>
              <a:latin typeface="Comic Sans MS" pitchFamily="66" charset="0"/>
            </a:endParaRPr>
          </a:p>
        </p:txBody>
      </p:sp>
      <p:sp>
        <p:nvSpPr>
          <p:cNvPr id="22" name="Rectangle à coins arrondis 21"/>
          <p:cNvSpPr/>
          <p:nvPr/>
        </p:nvSpPr>
        <p:spPr>
          <a:xfrm>
            <a:off x="214314" y="260350"/>
            <a:ext cx="6135452"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en-US" sz="3600" b="1" dirty="0" smtClean="0">
                <a:ln w="1905"/>
                <a:solidFill>
                  <a:srgbClr val="00B0F0"/>
                </a:solidFill>
                <a:latin typeface="Comic Sans MS" pitchFamily="66" charset="0"/>
              </a:rPr>
              <a:t>5</a:t>
            </a:r>
            <a:r>
              <a:rPr lang="en-US" sz="3600" b="1" dirty="0" smtClean="0">
                <a:ln w="1905"/>
                <a:solidFill>
                  <a:srgbClr val="002060"/>
                </a:solidFill>
                <a:latin typeface="Comic Sans MS" pitchFamily="66" charset="0"/>
              </a:rPr>
              <a:t> DMAIC</a:t>
            </a:r>
            <a:endParaRPr lang="en-US" sz="3600" b="1" dirty="0">
              <a:solidFill>
                <a:srgbClr val="002060"/>
              </a:solidFill>
              <a:latin typeface="Comic Sans MS" pitchFamily="66" charset="0"/>
            </a:endParaRPr>
          </a:p>
        </p:txBody>
      </p:sp>
      <p:sp>
        <p:nvSpPr>
          <p:cNvPr id="23" name="Rectangle à coins arrondis 22"/>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4" name="Picture 2" descr="C:\Users\AMI\Documents\Isolean\Fiches outils\III Méthode de résolution de problème\Résolution de problèm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à coins arrondis 24"/>
          <p:cNvSpPr/>
          <p:nvPr>
            <p:custDataLst>
              <p:tags r:id="rId2"/>
            </p:custDataLst>
          </p:nvPr>
        </p:nvSpPr>
        <p:spPr>
          <a:xfrm>
            <a:off x="5877514" y="935051"/>
            <a:ext cx="3009804"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Method:</a:t>
            </a:r>
            <a:endParaRPr lang="en-US" sz="1100" b="1" dirty="0">
              <a:solidFill>
                <a:srgbClr val="002060"/>
              </a:solidFill>
              <a:latin typeface="Comic Sans MS" pitchFamily="66" charset="0"/>
              <a:cs typeface="Arial" pitchFamily="34" charset="0"/>
            </a:endParaRPr>
          </a:p>
        </p:txBody>
      </p:sp>
      <p:pic>
        <p:nvPicPr>
          <p:cNvPr id="26" name="Image 25" descr="iStock_000015294617XSmall 2.jpg"/>
          <p:cNvPicPr/>
          <p:nvPr/>
        </p:nvPicPr>
        <p:blipFill>
          <a:blip r:embed="rId5">
            <a:extLst>
              <a:ext uri="{28A0092B-C50C-407E-A947-70E740481C1C}">
                <a14:useLocalDpi xmlns:a14="http://schemas.microsoft.com/office/drawing/2010/main" val="0"/>
              </a:ext>
            </a:extLst>
          </a:blip>
          <a:srcRect/>
          <a:stretch>
            <a:fillRect/>
          </a:stretch>
        </p:blipFill>
        <p:spPr bwMode="auto">
          <a:xfrm>
            <a:off x="827584" y="2564904"/>
            <a:ext cx="3853630" cy="2448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3" descr="C:\Users\AMI\AppData\Local\Microsoft\Windows\Temporary Internet Files\Content.IE5\S23ZM77D\MC900437990[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38515" y="274694"/>
            <a:ext cx="561677" cy="5351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44306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lèche vers le bas 8"/>
          <p:cNvSpPr/>
          <p:nvPr/>
        </p:nvSpPr>
        <p:spPr>
          <a:xfrm>
            <a:off x="5508104" y="1433736"/>
            <a:ext cx="484632" cy="5324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1</a:t>
            </a:r>
            <a:endParaRPr lang="en-US" dirty="0">
              <a:solidFill>
                <a:schemeClr val="bg1"/>
              </a:solidFill>
              <a:latin typeface="Comic Sans MS" pitchFamily="66" charset="0"/>
            </a:endParaRPr>
          </a:p>
        </p:txBody>
      </p:sp>
      <p:sp>
        <p:nvSpPr>
          <p:cNvPr id="10" name="Rectangle à coins arrondis 9"/>
          <p:cNvSpPr/>
          <p:nvPr/>
        </p:nvSpPr>
        <p:spPr>
          <a:xfrm>
            <a:off x="6084170" y="1412776"/>
            <a:ext cx="2812519" cy="55341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cs typeface="Arial" charset="0"/>
              </a:rPr>
              <a:t>Build the team. Find consensus on listing indexes</a:t>
            </a:r>
            <a:endParaRPr lang="en-US" sz="1200" dirty="0">
              <a:solidFill>
                <a:srgbClr val="002060"/>
              </a:solidFill>
              <a:latin typeface="Comic Sans MS" pitchFamily="66" charset="0"/>
              <a:cs typeface="Arial" charset="0"/>
            </a:endParaRPr>
          </a:p>
        </p:txBody>
      </p:sp>
      <p:sp>
        <p:nvSpPr>
          <p:cNvPr id="11" name="Rectangle à coins arrondis 10"/>
          <p:cNvSpPr/>
          <p:nvPr/>
        </p:nvSpPr>
        <p:spPr>
          <a:xfrm>
            <a:off x="6084170" y="2094632"/>
            <a:ext cx="2812518"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Perform functional analysis of needs and technical functional analysis</a:t>
            </a:r>
            <a:endParaRPr lang="en-US" sz="1200" dirty="0">
              <a:solidFill>
                <a:srgbClr val="002060"/>
              </a:solidFill>
              <a:latin typeface="Comic Sans MS" pitchFamily="66" charset="0"/>
              <a:cs typeface="Arial" charset="0"/>
            </a:endParaRPr>
          </a:p>
        </p:txBody>
      </p:sp>
      <p:sp>
        <p:nvSpPr>
          <p:cNvPr id="12" name="Rectangle à coins arrondis 11"/>
          <p:cNvSpPr/>
          <p:nvPr/>
        </p:nvSpPr>
        <p:spPr>
          <a:xfrm>
            <a:off x="6084169" y="2886720"/>
            <a:ext cx="2812520"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Identify the activities and their modes and failure effects</a:t>
            </a:r>
            <a:endParaRPr lang="en-US" sz="1200" dirty="0">
              <a:solidFill>
                <a:srgbClr val="002060"/>
              </a:solidFill>
              <a:latin typeface="Comic Sans MS" pitchFamily="66" charset="0"/>
            </a:endParaRPr>
          </a:p>
        </p:txBody>
      </p:sp>
      <p:sp>
        <p:nvSpPr>
          <p:cNvPr id="13" name="Rectangle à coins arrondis 12"/>
          <p:cNvSpPr/>
          <p:nvPr/>
        </p:nvSpPr>
        <p:spPr>
          <a:xfrm>
            <a:off x="6084168" y="3573016"/>
            <a:ext cx="2812521" cy="845771"/>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Determine the severity indexes of the effects, the frequency of occurrence of the causes and the risk of their non-detection</a:t>
            </a:r>
            <a:endParaRPr lang="en-US" sz="1200" dirty="0">
              <a:solidFill>
                <a:srgbClr val="002060"/>
              </a:solidFill>
              <a:latin typeface="Comic Sans MS" pitchFamily="66" charset="0"/>
            </a:endParaRPr>
          </a:p>
        </p:txBody>
      </p:sp>
      <p:sp>
        <p:nvSpPr>
          <p:cNvPr id="15" name="Rectangle à coins arrondis 14"/>
          <p:cNvSpPr/>
          <p:nvPr/>
        </p:nvSpPr>
        <p:spPr>
          <a:xfrm>
            <a:off x="6084169" y="4581127"/>
            <a:ext cx="2812519" cy="485731"/>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Calculate and classify all critical points by priority</a:t>
            </a:r>
            <a:endParaRPr lang="en-US" sz="1200" dirty="0">
              <a:solidFill>
                <a:srgbClr val="002060"/>
              </a:solidFill>
              <a:latin typeface="Comic Sans MS" pitchFamily="66" charset="0"/>
            </a:endParaRPr>
          </a:p>
        </p:txBody>
      </p:sp>
      <p:sp>
        <p:nvSpPr>
          <p:cNvPr id="16" name="Rectangle à coins arrondis 15"/>
          <p:cNvSpPr/>
          <p:nvPr/>
        </p:nvSpPr>
        <p:spPr>
          <a:xfrm>
            <a:off x="6084169" y="5229200"/>
            <a:ext cx="2812520"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For every high criticality plan actions with responsible, objective and deadline</a:t>
            </a:r>
            <a:endParaRPr lang="en-US" sz="1200" dirty="0">
              <a:solidFill>
                <a:srgbClr val="002060"/>
              </a:solidFill>
              <a:latin typeface="Comic Sans MS" pitchFamily="66" charset="0"/>
            </a:endParaRPr>
          </a:p>
        </p:txBody>
      </p:sp>
      <p:sp>
        <p:nvSpPr>
          <p:cNvPr id="17" name="Flèche vers le bas 16"/>
          <p:cNvSpPr/>
          <p:nvPr/>
        </p:nvSpPr>
        <p:spPr>
          <a:xfrm>
            <a:off x="5508104" y="2094632"/>
            <a:ext cx="484632"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2</a:t>
            </a:r>
            <a:endParaRPr lang="en-US" dirty="0">
              <a:solidFill>
                <a:schemeClr val="bg1"/>
              </a:solidFill>
              <a:latin typeface="Comic Sans MS" pitchFamily="66" charset="0"/>
            </a:endParaRPr>
          </a:p>
        </p:txBody>
      </p:sp>
      <p:sp>
        <p:nvSpPr>
          <p:cNvPr id="18" name="Flèche vers le bas 17"/>
          <p:cNvSpPr/>
          <p:nvPr/>
        </p:nvSpPr>
        <p:spPr>
          <a:xfrm>
            <a:off x="5508104" y="2886721"/>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3</a:t>
            </a:r>
            <a:endParaRPr lang="en-US" dirty="0">
              <a:solidFill>
                <a:schemeClr val="bg1"/>
              </a:solidFill>
              <a:latin typeface="Comic Sans MS" pitchFamily="66" charset="0"/>
            </a:endParaRPr>
          </a:p>
        </p:txBody>
      </p:sp>
      <p:sp>
        <p:nvSpPr>
          <p:cNvPr id="19" name="Flèche vers le bas 18"/>
          <p:cNvSpPr/>
          <p:nvPr/>
        </p:nvSpPr>
        <p:spPr>
          <a:xfrm>
            <a:off x="5508104" y="3649985"/>
            <a:ext cx="484632" cy="76880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4</a:t>
            </a:r>
            <a:endParaRPr lang="en-US" dirty="0">
              <a:solidFill>
                <a:schemeClr val="bg1"/>
              </a:solidFill>
              <a:latin typeface="Comic Sans MS" pitchFamily="66" charset="0"/>
            </a:endParaRPr>
          </a:p>
        </p:txBody>
      </p:sp>
      <p:sp>
        <p:nvSpPr>
          <p:cNvPr id="20" name="Flèche vers le bas 19"/>
          <p:cNvSpPr/>
          <p:nvPr/>
        </p:nvSpPr>
        <p:spPr>
          <a:xfrm>
            <a:off x="5508104" y="4581127"/>
            <a:ext cx="484632" cy="48573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5</a:t>
            </a:r>
            <a:endParaRPr lang="en-US" dirty="0">
              <a:solidFill>
                <a:schemeClr val="bg1"/>
              </a:solidFill>
              <a:latin typeface="Comic Sans MS" pitchFamily="66" charset="0"/>
            </a:endParaRPr>
          </a:p>
        </p:txBody>
      </p:sp>
      <p:sp>
        <p:nvSpPr>
          <p:cNvPr id="21" name="Flèche vers le bas 20"/>
          <p:cNvSpPr/>
          <p:nvPr/>
        </p:nvSpPr>
        <p:spPr>
          <a:xfrm>
            <a:off x="5508104" y="5229201"/>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6</a:t>
            </a:r>
            <a:endParaRPr lang="en-US" dirty="0">
              <a:solidFill>
                <a:schemeClr val="bg1"/>
              </a:solidFill>
              <a:latin typeface="Comic Sans MS" pitchFamily="66" charset="0"/>
            </a:endParaRPr>
          </a:p>
        </p:txBody>
      </p:sp>
      <p:sp>
        <p:nvSpPr>
          <p:cNvPr id="22" name="Rectangle à coins arrondis 21"/>
          <p:cNvSpPr/>
          <p:nvPr/>
        </p:nvSpPr>
        <p:spPr>
          <a:xfrm>
            <a:off x="6084169" y="5982668"/>
            <a:ext cx="2812520"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Review the monitoring of actions. If the new criticality is high repeat the FMEA</a:t>
            </a:r>
            <a:endParaRPr lang="en-US" sz="1200" dirty="0">
              <a:solidFill>
                <a:srgbClr val="002060"/>
              </a:solidFill>
              <a:latin typeface="Comic Sans MS" pitchFamily="66" charset="0"/>
            </a:endParaRPr>
          </a:p>
        </p:txBody>
      </p:sp>
      <p:sp>
        <p:nvSpPr>
          <p:cNvPr id="23" name="Flèche vers le bas 22"/>
          <p:cNvSpPr/>
          <p:nvPr/>
        </p:nvSpPr>
        <p:spPr>
          <a:xfrm>
            <a:off x="5508104" y="5982669"/>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7</a:t>
            </a:r>
            <a:endParaRPr lang="en-US" dirty="0">
              <a:solidFill>
                <a:schemeClr val="bg1"/>
              </a:solidFill>
              <a:latin typeface="Comic Sans MS" pitchFamily="66" charset="0"/>
            </a:endParaRPr>
          </a:p>
        </p:txBody>
      </p:sp>
      <p:sp>
        <p:nvSpPr>
          <p:cNvPr id="24" name="Rectangle à coins arrondis 23"/>
          <p:cNvSpPr/>
          <p:nvPr/>
        </p:nvSpPr>
        <p:spPr>
          <a:xfrm>
            <a:off x="250577" y="260350"/>
            <a:ext cx="6193631"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en-US" sz="3600" b="1" dirty="0" smtClean="0">
                <a:ln w="1905"/>
                <a:solidFill>
                  <a:srgbClr val="00B0F0"/>
                </a:solidFill>
                <a:latin typeface="Comic Sans MS" pitchFamily="66" charset="0"/>
              </a:rPr>
              <a:t>6</a:t>
            </a:r>
            <a:r>
              <a:rPr lang="en-US" sz="3600" b="1" dirty="0" smtClean="0">
                <a:ln w="1905"/>
                <a:solidFill>
                  <a:srgbClr val="002060"/>
                </a:solidFill>
                <a:latin typeface="Comic Sans MS" pitchFamily="66" charset="0"/>
              </a:rPr>
              <a:t> FMEA</a:t>
            </a:r>
            <a:endParaRPr lang="en-US" sz="3600" b="1" dirty="0">
              <a:solidFill>
                <a:srgbClr val="002060"/>
              </a:solidFill>
              <a:latin typeface="Comic Sans MS" pitchFamily="66" charset="0"/>
            </a:endParaRPr>
          </a:p>
        </p:txBody>
      </p:sp>
      <p:sp>
        <p:nvSpPr>
          <p:cNvPr id="25" name="Rectangle à coins arrondis 24"/>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 name="Imag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552" y="3140968"/>
            <a:ext cx="4343400" cy="2286000"/>
          </a:xfrm>
          <a:prstGeom prst="rect">
            <a:avLst/>
          </a:prstGeom>
        </p:spPr>
      </p:pic>
      <p:pic>
        <p:nvPicPr>
          <p:cNvPr id="26" name="Picture 2" descr="C:\Users\AMI\Documents\Isolean\Fiches outils\III Méthode de résolution de problème\Résolution de problème.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7" name="Rectangle à coins arrondis 26"/>
          <p:cNvSpPr/>
          <p:nvPr>
            <p:custDataLst>
              <p:tags r:id="rId1"/>
            </p:custDataLst>
          </p:nvPr>
        </p:nvSpPr>
        <p:spPr>
          <a:xfrm>
            <a:off x="6084170" y="907951"/>
            <a:ext cx="2808309"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Method:</a:t>
            </a:r>
            <a:endParaRPr lang="en-US" sz="1100" b="1" dirty="0">
              <a:solidFill>
                <a:srgbClr val="002060"/>
              </a:solidFill>
              <a:latin typeface="Comic Sans MS" pitchFamily="66" charset="0"/>
              <a:cs typeface="Arial" pitchFamily="34" charset="0"/>
            </a:endParaRPr>
          </a:p>
        </p:txBody>
      </p:sp>
      <p:pic>
        <p:nvPicPr>
          <p:cNvPr id="28" name="Picture 3" descr="C:\Users\AMI\AppData\Local\Microsoft\Windows\Temporary Internet Files\Content.IE5\S23ZM77D\MC900437990[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38515" y="274694"/>
            <a:ext cx="561677" cy="53516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à coins arrondis 4"/>
          <p:cNvSpPr/>
          <p:nvPr>
            <p:custDataLst>
              <p:tags r:id="rId2"/>
            </p:custDataLst>
          </p:nvPr>
        </p:nvSpPr>
        <p:spPr>
          <a:xfrm>
            <a:off x="251521" y="985859"/>
            <a:ext cx="4896543" cy="2299125"/>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FMEA (failure mode and effect analysis) is a multidisciplinary team method preventive analysis to minimize potential failures of a process, product or means of production. In other words it is prevention of technical risks.</a:t>
            </a:r>
          </a:p>
          <a:p>
            <a:pPr lvl="0">
              <a:defRPr/>
            </a:pPr>
            <a:r>
              <a:rPr lang="en-US" sz="1200" dirty="0" smtClean="0">
                <a:solidFill>
                  <a:srgbClr val="002060"/>
                </a:solidFill>
                <a:latin typeface="Comic Sans MS" pitchFamily="66" charset="0"/>
                <a:cs typeface="Arial" pitchFamily="34" charset="0"/>
              </a:rPr>
              <a:t>Criticality (C) (also called risk priority number) is the result of the multiplication of the severity (S) (also called gravity) by the occurrence (O) (probability, frequency) by the detection (D):</a:t>
            </a:r>
          </a:p>
          <a:p>
            <a:pPr lvl="0" algn="ctr">
              <a:defRPr/>
            </a:pPr>
            <a:endParaRPr lang="en-US" sz="1200" b="1" dirty="0" smtClean="0">
              <a:solidFill>
                <a:srgbClr val="002060"/>
              </a:solidFill>
              <a:latin typeface="Comic Sans MS" pitchFamily="66" charset="0"/>
              <a:cs typeface="Arial" pitchFamily="34" charset="0"/>
            </a:endParaRPr>
          </a:p>
          <a:p>
            <a:pPr lvl="0" algn="ctr">
              <a:defRPr/>
            </a:pPr>
            <a:r>
              <a:rPr lang="en-US" sz="1200" b="1" dirty="0" smtClean="0">
                <a:solidFill>
                  <a:srgbClr val="002060"/>
                </a:solidFill>
                <a:latin typeface="Comic Sans MS" pitchFamily="66" charset="0"/>
                <a:cs typeface="Arial" pitchFamily="34" charset="0"/>
              </a:rPr>
              <a:t>C = S x O x D</a:t>
            </a:r>
            <a:endParaRPr lang="en-US" sz="1200" b="1" dirty="0">
              <a:solidFill>
                <a:srgbClr val="002060"/>
              </a:solidFill>
              <a:latin typeface="Comic Sans MS" pitchFamily="66" charset="0"/>
              <a:cs typeface="Arial" pitchFamily="34" charset="0"/>
            </a:endParaRPr>
          </a:p>
        </p:txBody>
      </p:sp>
      <p:sp>
        <p:nvSpPr>
          <p:cNvPr id="6" name="Rectangle à coins arrondis 5"/>
          <p:cNvSpPr/>
          <p:nvPr/>
        </p:nvSpPr>
        <p:spPr bwMode="auto">
          <a:xfrm>
            <a:off x="251521" y="5123804"/>
            <a:ext cx="4896543" cy="1473548"/>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lgn="just">
              <a:defRPr/>
            </a:pPr>
            <a:endParaRPr lang="en-US" sz="500" dirty="0" smtClean="0">
              <a:solidFill>
                <a:srgbClr val="002060"/>
              </a:solidFill>
              <a:latin typeface="Comic Sans MS" pitchFamily="66" charset="0"/>
              <a:cs typeface="Arial" pitchFamily="34" charset="0"/>
            </a:endParaRPr>
          </a:p>
          <a:p>
            <a:pPr algn="just">
              <a:defRPr/>
            </a:pPr>
            <a:r>
              <a:rPr lang="en-US" sz="1200" dirty="0" smtClean="0">
                <a:solidFill>
                  <a:srgbClr val="002060"/>
                </a:solidFill>
                <a:latin typeface="Comic Sans MS" pitchFamily="66" charset="0"/>
                <a:cs typeface="Arial" pitchFamily="34" charset="0"/>
              </a:rPr>
              <a:t>Make the right decisions to reduce risks.</a:t>
            </a:r>
          </a:p>
          <a:p>
            <a:pPr algn="just">
              <a:defRPr/>
            </a:pPr>
            <a:r>
              <a:rPr lang="en-US" sz="1200" dirty="0" smtClean="0">
                <a:solidFill>
                  <a:srgbClr val="002060"/>
                </a:solidFill>
                <a:latin typeface="Comic Sans MS" pitchFamily="66" charset="0"/>
                <a:cs typeface="Arial" pitchFamily="34" charset="0"/>
              </a:rPr>
              <a:t>Design right the first time.</a:t>
            </a:r>
          </a:p>
          <a:p>
            <a:pPr algn="just">
              <a:defRPr/>
            </a:pPr>
            <a:r>
              <a:rPr lang="en-US" sz="1200" dirty="0" smtClean="0">
                <a:solidFill>
                  <a:srgbClr val="002060"/>
                </a:solidFill>
                <a:latin typeface="Comic Sans MS" pitchFamily="66" charset="0"/>
                <a:cs typeface="Arial" pitchFamily="34" charset="0"/>
              </a:rPr>
              <a:t>Produce right the first time.</a:t>
            </a:r>
          </a:p>
          <a:p>
            <a:pPr algn="just">
              <a:defRPr/>
            </a:pPr>
            <a:r>
              <a:rPr lang="en-US" sz="1200" dirty="0" smtClean="0">
                <a:solidFill>
                  <a:srgbClr val="002060"/>
                </a:solidFill>
                <a:latin typeface="Comic Sans MS" pitchFamily="66" charset="0"/>
                <a:cs typeface="Arial" pitchFamily="34" charset="0"/>
              </a:rPr>
              <a:t>Reduce machine downtime.</a:t>
            </a:r>
          </a:p>
          <a:p>
            <a:pPr algn="just">
              <a:defRPr/>
            </a:pPr>
            <a:r>
              <a:rPr lang="en-US" sz="1200" dirty="0" smtClean="0">
                <a:solidFill>
                  <a:srgbClr val="002060"/>
                </a:solidFill>
                <a:latin typeface="Comic Sans MS" pitchFamily="66" charset="0"/>
                <a:cs typeface="Arial" pitchFamily="34" charset="0"/>
              </a:rPr>
              <a:t>Improve internal communication.</a:t>
            </a:r>
            <a:endParaRPr lang="en-US" sz="1200" dirty="0">
              <a:solidFill>
                <a:srgbClr val="002060"/>
              </a:solidFill>
              <a:latin typeface="Comic Sans MS" pitchFamily="66" charset="0"/>
              <a:cs typeface="Arial" pitchFamily="34" charset="0"/>
            </a:endParaRPr>
          </a:p>
        </p:txBody>
      </p:sp>
    </p:spTree>
    <p:extLst>
      <p:ext uri="{BB962C8B-B14F-4D97-AF65-F5344CB8AC3E}">
        <p14:creationId xmlns:p14="http://schemas.microsoft.com/office/powerpoint/2010/main" val="22562445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custDataLst>
              <p:tags r:id="rId1"/>
            </p:custDataLst>
          </p:nvPr>
        </p:nvSpPr>
        <p:spPr>
          <a:xfrm>
            <a:off x="251521" y="985858"/>
            <a:ext cx="6120133" cy="1651054"/>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Problem solving method. The fault tree analysis is a tool for analyzing a combination of events.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The fault tree study is a deductive analysis (unlike the FMEA which is rather an inductive analysis) because it begins with the undesired event (in the example in red) and down to the basic causes (in blue). This requires going through the intermediate events (in green) and their logical combinations (yellow).</a:t>
            </a:r>
            <a:endParaRPr lang="en-US" sz="1200" dirty="0">
              <a:solidFill>
                <a:srgbClr val="002060"/>
              </a:solidFill>
              <a:latin typeface="Comic Sans MS" pitchFamily="66" charset="0"/>
              <a:cs typeface="Arial" pitchFamily="34" charset="0"/>
            </a:endParaRPr>
          </a:p>
        </p:txBody>
      </p:sp>
      <p:sp>
        <p:nvSpPr>
          <p:cNvPr id="4" name="Rectangle à coins arrondis 3"/>
          <p:cNvSpPr/>
          <p:nvPr/>
        </p:nvSpPr>
        <p:spPr bwMode="auto">
          <a:xfrm>
            <a:off x="4283968" y="2889305"/>
            <a:ext cx="1944216" cy="3708048"/>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defRPr/>
            </a:pPr>
            <a:endParaRPr lang="en-US" sz="500" dirty="0" smtClean="0">
              <a:solidFill>
                <a:srgbClr val="002060"/>
              </a:solidFill>
              <a:latin typeface="Comic Sans MS" pitchFamily="66" charset="0"/>
              <a:cs typeface="Arial" pitchFamily="34" charset="0"/>
            </a:endParaRPr>
          </a:p>
          <a:p>
            <a:pPr lvl="0">
              <a:defRPr/>
            </a:pPr>
            <a:r>
              <a:rPr lang="en-US" sz="1200" dirty="0" smtClean="0">
                <a:solidFill>
                  <a:srgbClr val="002060"/>
                </a:solidFill>
                <a:latin typeface="Comic Sans MS" pitchFamily="66" charset="0"/>
                <a:cs typeface="Arial" pitchFamily="34" charset="0"/>
              </a:rPr>
              <a:t>The fault tree analysis allows:</a:t>
            </a:r>
          </a:p>
          <a:p>
            <a:pPr marL="171450" lvl="0" indent="-171450">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to get an overview of potential problems and their interactions</a:t>
            </a:r>
          </a:p>
          <a:p>
            <a:pPr marL="171450" lvl="0" indent="-171450">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to precisely define the probabilities of occurrence of various events and causes</a:t>
            </a:r>
          </a:p>
          <a:p>
            <a:pPr marL="171450" lvl="0" indent="-171450">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To apply in the design appropriate technical solutions</a:t>
            </a:r>
          </a:p>
          <a:p>
            <a:pPr marL="171450" lvl="0" indent="-171450">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To select the appropriate actions</a:t>
            </a:r>
            <a:endParaRPr lang="en-US" sz="1200" dirty="0">
              <a:solidFill>
                <a:srgbClr val="002060"/>
              </a:solidFill>
              <a:latin typeface="Comic Sans MS" pitchFamily="66" charset="0"/>
              <a:cs typeface="Arial" pitchFamily="34" charset="0"/>
            </a:endParaRPr>
          </a:p>
        </p:txBody>
      </p:sp>
      <p:sp>
        <p:nvSpPr>
          <p:cNvPr id="7" name="Flèche vers le bas 6"/>
          <p:cNvSpPr/>
          <p:nvPr/>
        </p:nvSpPr>
        <p:spPr>
          <a:xfrm>
            <a:off x="6444208" y="1744419"/>
            <a:ext cx="442206" cy="5324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1</a:t>
            </a:r>
            <a:endParaRPr lang="en-US" dirty="0">
              <a:solidFill>
                <a:schemeClr val="bg1"/>
              </a:solidFill>
              <a:latin typeface="Comic Sans MS" pitchFamily="66" charset="0"/>
            </a:endParaRPr>
          </a:p>
        </p:txBody>
      </p:sp>
      <p:sp>
        <p:nvSpPr>
          <p:cNvPr id="8" name="Rectangle à coins arrondis 7"/>
          <p:cNvSpPr/>
          <p:nvPr/>
        </p:nvSpPr>
        <p:spPr>
          <a:xfrm>
            <a:off x="6958423" y="1723459"/>
            <a:ext cx="1934056" cy="55341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Build the team. Determine the unwanted situation</a:t>
            </a:r>
            <a:endParaRPr lang="en-US" sz="1200" dirty="0">
              <a:solidFill>
                <a:srgbClr val="002060"/>
              </a:solidFill>
              <a:latin typeface="Comic Sans MS" pitchFamily="66" charset="0"/>
              <a:cs typeface="Arial" charset="0"/>
            </a:endParaRPr>
          </a:p>
        </p:txBody>
      </p:sp>
      <p:sp>
        <p:nvSpPr>
          <p:cNvPr id="9" name="Rectangle à coins arrondis 8"/>
          <p:cNvSpPr/>
          <p:nvPr/>
        </p:nvSpPr>
        <p:spPr>
          <a:xfrm>
            <a:off x="6958423" y="2420888"/>
            <a:ext cx="1934056" cy="799634"/>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Ask the question, "How and why? " several times</a:t>
            </a:r>
            <a:endParaRPr lang="en-US" sz="1200" dirty="0">
              <a:solidFill>
                <a:srgbClr val="002060"/>
              </a:solidFill>
              <a:latin typeface="Comic Sans MS" pitchFamily="66" charset="0"/>
              <a:cs typeface="Arial" charset="0"/>
            </a:endParaRPr>
          </a:p>
        </p:txBody>
      </p:sp>
      <p:sp>
        <p:nvSpPr>
          <p:cNvPr id="10" name="Rectangle à coins arrondis 9"/>
          <p:cNvSpPr/>
          <p:nvPr/>
        </p:nvSpPr>
        <p:spPr>
          <a:xfrm>
            <a:off x="6958422" y="3385815"/>
            <a:ext cx="1934058"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Group the responses per branch</a:t>
            </a:r>
            <a:endParaRPr lang="en-US" sz="1200" dirty="0">
              <a:solidFill>
                <a:srgbClr val="002060"/>
              </a:solidFill>
              <a:latin typeface="Comic Sans MS" pitchFamily="66" charset="0"/>
            </a:endParaRPr>
          </a:p>
        </p:txBody>
      </p:sp>
      <p:sp>
        <p:nvSpPr>
          <p:cNvPr id="11" name="Rectangle à coins arrondis 10"/>
          <p:cNvSpPr/>
          <p:nvPr/>
        </p:nvSpPr>
        <p:spPr>
          <a:xfrm>
            <a:off x="6958421" y="4149080"/>
            <a:ext cx="1934059" cy="60550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Ask the question by branch to the root cause</a:t>
            </a:r>
            <a:endParaRPr lang="en-US" sz="1200" dirty="0">
              <a:solidFill>
                <a:srgbClr val="002060"/>
              </a:solidFill>
              <a:latin typeface="Comic Sans MS" pitchFamily="66" charset="0"/>
            </a:endParaRPr>
          </a:p>
        </p:txBody>
      </p:sp>
      <p:sp>
        <p:nvSpPr>
          <p:cNvPr id="13" name="Rectangle à coins arrondis 12"/>
          <p:cNvSpPr/>
          <p:nvPr/>
        </p:nvSpPr>
        <p:spPr>
          <a:xfrm>
            <a:off x="6958422" y="4917882"/>
            <a:ext cx="1934057"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Rank the responses and analyze the entire tree</a:t>
            </a:r>
            <a:endParaRPr lang="en-US" sz="1200" dirty="0">
              <a:solidFill>
                <a:srgbClr val="002060"/>
              </a:solidFill>
              <a:latin typeface="Comic Sans MS" pitchFamily="66" charset="0"/>
              <a:cs typeface="Arial" charset="0"/>
            </a:endParaRPr>
          </a:p>
        </p:txBody>
      </p:sp>
      <p:sp>
        <p:nvSpPr>
          <p:cNvPr id="14" name="Rectangle à coins arrondis 13"/>
          <p:cNvSpPr/>
          <p:nvPr/>
        </p:nvSpPr>
        <p:spPr>
          <a:xfrm>
            <a:off x="6958422" y="5728295"/>
            <a:ext cx="1934058" cy="797049"/>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Find priorities, plan and implement the action plan</a:t>
            </a:r>
            <a:endParaRPr lang="en-US" sz="1200" dirty="0">
              <a:solidFill>
                <a:srgbClr val="002060"/>
              </a:solidFill>
              <a:latin typeface="Comic Sans MS" pitchFamily="66" charset="0"/>
            </a:endParaRPr>
          </a:p>
        </p:txBody>
      </p:sp>
      <p:sp>
        <p:nvSpPr>
          <p:cNvPr id="15" name="Flèche vers le bas 14"/>
          <p:cNvSpPr/>
          <p:nvPr/>
        </p:nvSpPr>
        <p:spPr>
          <a:xfrm>
            <a:off x="6444208" y="2420888"/>
            <a:ext cx="442206" cy="7996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2</a:t>
            </a:r>
            <a:endParaRPr lang="en-US" dirty="0">
              <a:solidFill>
                <a:schemeClr val="bg1"/>
              </a:solidFill>
              <a:latin typeface="Comic Sans MS" pitchFamily="66" charset="0"/>
            </a:endParaRPr>
          </a:p>
        </p:txBody>
      </p:sp>
      <p:sp>
        <p:nvSpPr>
          <p:cNvPr id="16" name="Flèche vers le bas 15"/>
          <p:cNvSpPr/>
          <p:nvPr/>
        </p:nvSpPr>
        <p:spPr>
          <a:xfrm>
            <a:off x="6444208" y="3385816"/>
            <a:ext cx="442206"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3</a:t>
            </a:r>
            <a:endParaRPr lang="en-US" dirty="0">
              <a:solidFill>
                <a:schemeClr val="bg1"/>
              </a:solidFill>
              <a:latin typeface="Comic Sans MS" pitchFamily="66" charset="0"/>
            </a:endParaRPr>
          </a:p>
        </p:txBody>
      </p:sp>
      <p:sp>
        <p:nvSpPr>
          <p:cNvPr id="17" name="Flèche vers le bas 16"/>
          <p:cNvSpPr/>
          <p:nvPr/>
        </p:nvSpPr>
        <p:spPr>
          <a:xfrm>
            <a:off x="6444208" y="4149080"/>
            <a:ext cx="442206" cy="6055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4</a:t>
            </a:r>
            <a:endParaRPr lang="en-US" dirty="0">
              <a:solidFill>
                <a:schemeClr val="bg1"/>
              </a:solidFill>
              <a:latin typeface="Comic Sans MS" pitchFamily="66" charset="0"/>
            </a:endParaRPr>
          </a:p>
        </p:txBody>
      </p:sp>
      <p:sp>
        <p:nvSpPr>
          <p:cNvPr id="18" name="Flèche vers le bas 17"/>
          <p:cNvSpPr/>
          <p:nvPr/>
        </p:nvSpPr>
        <p:spPr>
          <a:xfrm>
            <a:off x="6444208" y="4917882"/>
            <a:ext cx="442206"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5</a:t>
            </a:r>
            <a:endParaRPr lang="en-US" dirty="0">
              <a:solidFill>
                <a:schemeClr val="bg1"/>
              </a:solidFill>
              <a:latin typeface="Comic Sans MS" pitchFamily="66" charset="0"/>
            </a:endParaRPr>
          </a:p>
        </p:txBody>
      </p:sp>
      <p:sp>
        <p:nvSpPr>
          <p:cNvPr id="19" name="Flèche vers le bas 18"/>
          <p:cNvSpPr/>
          <p:nvPr/>
        </p:nvSpPr>
        <p:spPr>
          <a:xfrm>
            <a:off x="6444208" y="5728296"/>
            <a:ext cx="442206" cy="797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6</a:t>
            </a:r>
            <a:endParaRPr lang="en-US" dirty="0">
              <a:solidFill>
                <a:schemeClr val="bg1"/>
              </a:solidFill>
              <a:latin typeface="Comic Sans MS" pitchFamily="66" charset="0"/>
            </a:endParaRPr>
          </a:p>
        </p:txBody>
      </p:sp>
      <p:sp>
        <p:nvSpPr>
          <p:cNvPr id="22" name="Rectangle à coins arrondis 21"/>
          <p:cNvSpPr/>
          <p:nvPr/>
        </p:nvSpPr>
        <p:spPr>
          <a:xfrm>
            <a:off x="251521" y="260350"/>
            <a:ext cx="6120133"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400" b="1" dirty="0" smtClean="0">
                <a:ln w="1905"/>
                <a:solidFill>
                  <a:srgbClr val="002060"/>
                </a:solidFill>
                <a:latin typeface="Comic Sans MS" pitchFamily="66" charset="0"/>
              </a:rPr>
              <a:t>    </a:t>
            </a:r>
            <a:r>
              <a:rPr lang="en-US" sz="2400" b="1" dirty="0" smtClean="0">
                <a:ln w="1905"/>
                <a:solidFill>
                  <a:srgbClr val="00B0F0"/>
                </a:solidFill>
                <a:latin typeface="Comic Sans MS" pitchFamily="66" charset="0"/>
              </a:rPr>
              <a:t>7</a:t>
            </a:r>
            <a:r>
              <a:rPr lang="en-US" sz="2400" b="1" dirty="0" smtClean="0">
                <a:ln w="1905"/>
                <a:solidFill>
                  <a:srgbClr val="002060"/>
                </a:solidFill>
                <a:latin typeface="Comic Sans MS" pitchFamily="66" charset="0"/>
              </a:rPr>
              <a:t> FTA, fault tree analysis</a:t>
            </a:r>
            <a:endParaRPr lang="en-US" sz="2400" b="1" dirty="0">
              <a:solidFill>
                <a:srgbClr val="002060"/>
              </a:solidFill>
              <a:latin typeface="Comic Sans MS" pitchFamily="66" charset="0"/>
            </a:endParaRPr>
          </a:p>
        </p:txBody>
      </p:sp>
      <p:sp>
        <p:nvSpPr>
          <p:cNvPr id="23" name="Rectangle à coins arrondis 22"/>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4" name="Picture 2" descr="C:\Users\AMI\Documents\Isolean\Fiches outils\III Méthode de résolution de problème\Résolution de problèm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5" name="Rectangle à coins arrondis 24"/>
          <p:cNvSpPr/>
          <p:nvPr>
            <p:custDataLst>
              <p:tags r:id="rId2"/>
            </p:custDataLst>
          </p:nvPr>
        </p:nvSpPr>
        <p:spPr>
          <a:xfrm>
            <a:off x="6958423" y="1123975"/>
            <a:ext cx="1953831"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Method:</a:t>
            </a:r>
            <a:endParaRPr lang="en-US" sz="1100" b="1" dirty="0">
              <a:solidFill>
                <a:srgbClr val="002060"/>
              </a:solidFill>
              <a:latin typeface="Comic Sans MS" pitchFamily="66" charset="0"/>
              <a:cs typeface="Arial" pitchFamily="34" charset="0"/>
            </a:endParaRPr>
          </a:p>
        </p:txBody>
      </p:sp>
      <p:pic>
        <p:nvPicPr>
          <p:cNvPr id="21" name="Picture 3" descr="C:\Users\AMI\AppData\Local\Microsoft\Windows\Temporary Internet Files\Content.IE5\S23ZM77D\MC900437990[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82531" y="274694"/>
            <a:ext cx="561677" cy="535165"/>
          </a:xfrm>
          <a:prstGeom prst="rect">
            <a:avLst/>
          </a:prstGeom>
          <a:noFill/>
          <a:extLst>
            <a:ext uri="{909E8E84-426E-40DD-AFC4-6F175D3DCCD1}">
              <a14:hiddenFill xmlns:a14="http://schemas.microsoft.com/office/drawing/2010/main">
                <a:solidFill>
                  <a:srgbClr val="FFFFFF"/>
                </a:solidFill>
              </a14:hiddenFill>
            </a:ext>
          </a:extLst>
        </p:spPr>
      </p:pic>
      <p:pic>
        <p:nvPicPr>
          <p:cNvPr id="2" name="Imag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3524" y="2735839"/>
            <a:ext cx="3786428" cy="3861513"/>
          </a:xfrm>
          <a:prstGeom prst="rect">
            <a:avLst/>
          </a:prstGeom>
        </p:spPr>
      </p:pic>
    </p:spTree>
    <p:extLst>
      <p:ext uri="{BB962C8B-B14F-4D97-AF65-F5344CB8AC3E}">
        <p14:creationId xmlns:p14="http://schemas.microsoft.com/office/powerpoint/2010/main" val="18936145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à coins arrondis 2"/>
          <p:cNvSpPr/>
          <p:nvPr>
            <p:custDataLst>
              <p:tags r:id="rId1"/>
            </p:custDataLst>
          </p:nvPr>
        </p:nvSpPr>
        <p:spPr>
          <a:xfrm>
            <a:off x="251521" y="908720"/>
            <a:ext cx="5256583" cy="1872604"/>
          </a:xfrm>
          <a:prstGeom prst="roundRect">
            <a:avLst>
              <a:gd name="adj" fmla="val 5223"/>
            </a:avLst>
          </a:prstGeom>
          <a:solidFill>
            <a:srgbClr val="E1FFFF"/>
          </a:solidFill>
          <a:ln w="19050">
            <a:noFill/>
          </a:ln>
          <a:effectLst>
            <a:outerShdw blurRad="25400" dist="25400" dir="2700000" algn="tl" rotWithShape="0">
              <a:prstClr val="black">
                <a:alpha val="45000"/>
              </a:prstClr>
            </a:outerShdw>
          </a:effectLst>
        </p:spPr>
        <p:style>
          <a:lnRef idx="2">
            <a:schemeClr val="accent1"/>
          </a:lnRef>
          <a:fillRef idx="1">
            <a:schemeClr val="lt1"/>
          </a:fillRef>
          <a:effectRef idx="0">
            <a:schemeClr val="accent1"/>
          </a:effectRef>
          <a:fontRef idx="minor">
            <a:schemeClr val="dk1"/>
          </a:fontRef>
        </p:style>
        <p:txBody>
          <a:bodyPr/>
          <a:lstStyle/>
          <a:p>
            <a:pPr algn="just" fontAlgn="auto">
              <a:spcBef>
                <a:spcPts val="0"/>
              </a:spcBef>
              <a:spcAft>
                <a:spcPts val="0"/>
              </a:spcAft>
              <a:defRPr/>
            </a:pPr>
            <a:r>
              <a:rPr lang="en-US" dirty="0" smtClean="0">
                <a:solidFill>
                  <a:srgbClr val="002060"/>
                </a:solidFill>
                <a:latin typeface="Comic Sans MS" pitchFamily="66" charset="0"/>
                <a:cs typeface="Arial" pitchFamily="34" charset="0"/>
              </a:rPr>
              <a:t>Description:</a:t>
            </a:r>
          </a:p>
          <a:p>
            <a:pPr algn="just" fontAlgn="auto">
              <a:spcBef>
                <a:spcPts val="0"/>
              </a:spcBef>
              <a:spcAft>
                <a:spcPts val="0"/>
              </a:spcAft>
              <a:defRPr/>
            </a:pPr>
            <a:endParaRPr lang="en-US" sz="500" dirty="0" smtClean="0">
              <a:solidFill>
                <a:srgbClr val="002060"/>
              </a:solidFill>
              <a:latin typeface="Comic Sans MS" pitchFamily="66" charset="0"/>
              <a:cs typeface="Arial" pitchFamily="34" charset="0"/>
            </a:endParaRPr>
          </a:p>
          <a:p>
            <a:pPr fontAlgn="auto">
              <a:spcBef>
                <a:spcPts val="0"/>
              </a:spcBef>
              <a:spcAft>
                <a:spcPts val="0"/>
              </a:spcAft>
              <a:defRPr/>
            </a:pPr>
            <a:r>
              <a:rPr lang="en-US" sz="1200" dirty="0" smtClean="0">
                <a:solidFill>
                  <a:srgbClr val="002060"/>
                </a:solidFill>
                <a:latin typeface="Comic Sans MS" pitchFamily="66" charset="0"/>
                <a:cs typeface="Arial" pitchFamily="34" charset="0"/>
              </a:rPr>
              <a:t>HACCP = Hazard Analysis Critical Control Point. </a:t>
            </a:r>
          </a:p>
          <a:p>
            <a:pPr fontAlgn="auto">
              <a:spcBef>
                <a:spcPts val="0"/>
              </a:spcBef>
              <a:spcAft>
                <a:spcPts val="0"/>
              </a:spcAft>
              <a:defRPr/>
            </a:pPr>
            <a:r>
              <a:rPr lang="en-US" sz="1200" dirty="0" smtClean="0">
                <a:solidFill>
                  <a:srgbClr val="002060"/>
                </a:solidFill>
                <a:latin typeface="Comic Sans MS" pitchFamily="66" charset="0"/>
                <a:cs typeface="Arial" pitchFamily="34" charset="0"/>
              </a:rPr>
              <a:t>Method, system of analysis and control of threats to food safety. HACCP is a preventive approach: </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a multidisciplinary team hazard analysis</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the establishment of effective countermeasures</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the monitoring of actions </a:t>
            </a:r>
          </a:p>
          <a:p>
            <a:pPr marL="171450" indent="-171450" fontAlgn="auto">
              <a:spcBef>
                <a:spcPts val="0"/>
              </a:spcBef>
              <a:spcAft>
                <a:spcPts val="0"/>
              </a:spcAft>
              <a:buFont typeface="Arial" panose="020B0604020202020204" pitchFamily="34" charset="0"/>
              <a:buChar char="•"/>
              <a:defRPr/>
            </a:pPr>
            <a:r>
              <a:rPr lang="en-US" sz="1200" dirty="0" smtClean="0">
                <a:solidFill>
                  <a:srgbClr val="002060"/>
                </a:solidFill>
                <a:latin typeface="Comic Sans MS" pitchFamily="66" charset="0"/>
                <a:cs typeface="Arial" pitchFamily="34" charset="0"/>
              </a:rPr>
              <a:t>verifying the effectiveness of the system</a:t>
            </a:r>
            <a:endParaRPr lang="en-US" sz="1200" dirty="0">
              <a:solidFill>
                <a:srgbClr val="002060"/>
              </a:solidFill>
              <a:latin typeface="Comic Sans MS" pitchFamily="66" charset="0"/>
              <a:cs typeface="Arial" pitchFamily="34" charset="0"/>
            </a:endParaRPr>
          </a:p>
        </p:txBody>
      </p:sp>
      <p:sp>
        <p:nvSpPr>
          <p:cNvPr id="4" name="Rectangle à coins arrondis 3"/>
          <p:cNvSpPr/>
          <p:nvPr/>
        </p:nvSpPr>
        <p:spPr bwMode="auto">
          <a:xfrm>
            <a:off x="251521" y="5661248"/>
            <a:ext cx="5256583" cy="979963"/>
          </a:xfrm>
          <a:prstGeom prst="roundRect">
            <a:avLst>
              <a:gd name="adj" fmla="val 5531"/>
            </a:avLst>
          </a:prstGeom>
          <a:solidFill>
            <a:schemeClr val="accent3">
              <a:lumMod val="20000"/>
              <a:lumOff val="80000"/>
            </a:schemeClr>
          </a:solidFill>
          <a:ln w="190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just">
              <a:defRPr/>
            </a:pPr>
            <a:r>
              <a:rPr lang="en-US" dirty="0" smtClean="0">
                <a:solidFill>
                  <a:srgbClr val="002060"/>
                </a:solidFill>
                <a:latin typeface="Comic Sans MS" pitchFamily="66" charset="0"/>
                <a:cs typeface="Arial" pitchFamily="34" charset="0"/>
              </a:rPr>
              <a:t>Interests:</a:t>
            </a:r>
          </a:p>
          <a:p>
            <a:pPr lvl="0" algn="just">
              <a:defRPr/>
            </a:pPr>
            <a:endParaRPr lang="en-US" sz="500" dirty="0" smtClean="0">
              <a:solidFill>
                <a:srgbClr val="002060"/>
              </a:solidFill>
              <a:latin typeface="Comic Sans MS" pitchFamily="66" charset="0"/>
              <a:cs typeface="Arial" pitchFamily="34" charset="0"/>
            </a:endParaRPr>
          </a:p>
          <a:p>
            <a:pPr lvl="0" algn="just">
              <a:defRPr/>
            </a:pPr>
            <a:r>
              <a:rPr lang="en-US" sz="1200" dirty="0" smtClean="0">
                <a:solidFill>
                  <a:srgbClr val="002060"/>
                </a:solidFill>
                <a:latin typeface="Comic Sans MS" pitchFamily="66" charset="0"/>
                <a:cs typeface="Arial" pitchFamily="34" charset="0"/>
              </a:rPr>
              <a:t>Prevention is based on critical limit not to be exceeded. The hazards are identified and controlled at every stage of production.</a:t>
            </a:r>
            <a:endParaRPr lang="en-US" sz="1200" dirty="0">
              <a:solidFill>
                <a:srgbClr val="002060"/>
              </a:solidFill>
              <a:latin typeface="Comic Sans MS" pitchFamily="66" charset="0"/>
              <a:cs typeface="Arial" pitchFamily="34" charset="0"/>
            </a:endParaRPr>
          </a:p>
        </p:txBody>
      </p:sp>
      <p:sp>
        <p:nvSpPr>
          <p:cNvPr id="22" name="Rectangle à coins arrondis 21"/>
          <p:cNvSpPr/>
          <p:nvPr/>
        </p:nvSpPr>
        <p:spPr>
          <a:xfrm>
            <a:off x="251521" y="260350"/>
            <a:ext cx="6120679" cy="504825"/>
          </a:xfrm>
          <a:prstGeom prst="roundRect">
            <a:avLst/>
          </a:prstGeom>
          <a:solidFill>
            <a:schemeClr val="bg1"/>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1">
              <a:defRPr/>
            </a:pPr>
            <a:r>
              <a:rPr lang="en-US" sz="3600" b="1" dirty="0" smtClean="0">
                <a:ln w="1905"/>
                <a:solidFill>
                  <a:srgbClr val="00B0F0"/>
                </a:solidFill>
                <a:latin typeface="Comic Sans MS" pitchFamily="66" charset="0"/>
              </a:rPr>
              <a:t>8</a:t>
            </a:r>
            <a:r>
              <a:rPr lang="en-US" sz="3600" b="1" dirty="0" smtClean="0">
                <a:ln w="1905"/>
                <a:solidFill>
                  <a:srgbClr val="002060"/>
                </a:solidFill>
                <a:latin typeface="Comic Sans MS" pitchFamily="66" charset="0"/>
              </a:rPr>
              <a:t> HACCP</a:t>
            </a:r>
            <a:endParaRPr lang="en-US" sz="3600" b="1" dirty="0">
              <a:solidFill>
                <a:srgbClr val="002060"/>
              </a:solidFill>
              <a:latin typeface="Comic Sans MS" pitchFamily="66" charset="0"/>
            </a:endParaRPr>
          </a:p>
        </p:txBody>
      </p:sp>
      <p:sp>
        <p:nvSpPr>
          <p:cNvPr id="23" name="Rectangle à coins arrondis 22"/>
          <p:cNvSpPr/>
          <p:nvPr/>
        </p:nvSpPr>
        <p:spPr>
          <a:xfrm>
            <a:off x="7183764" y="260647"/>
            <a:ext cx="1708716" cy="504057"/>
          </a:xfrm>
          <a:prstGeom prst="roundRect">
            <a:avLst/>
          </a:prstGeom>
          <a:solidFill>
            <a:srgbClr val="C00000"/>
          </a:solidFill>
          <a:ln w="3175">
            <a:solidFill>
              <a:srgbClr val="8DB5B2"/>
            </a:solidFill>
          </a:ln>
          <a:effectLst>
            <a:outerShdw blurRad="25400" dir="2700000" algn="ctr"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smtClean="0">
                <a:ln w="1905"/>
                <a:solidFill>
                  <a:srgbClr val="FFFF00"/>
                </a:solidFill>
                <a:latin typeface="Comic Sans MS" pitchFamily="66" charset="0"/>
              </a:rPr>
              <a:t>problem, risk, safety</a:t>
            </a:r>
            <a:endParaRPr lang="en-US" sz="1400" b="1" dirty="0">
              <a:solidFill>
                <a:srgbClr val="FFFF00"/>
              </a:solidFill>
              <a:latin typeface="Comic Sans MS" pitchFamily="66" charset="0"/>
            </a:endParaRPr>
          </a:p>
        </p:txBody>
      </p:sp>
      <p:pic>
        <p:nvPicPr>
          <p:cNvPr id="24" name="Picture 2" descr="C:\Users\AMI\Documents\Isolean\Fiches outils\III Méthode de résolution de problème\Résolution de problèm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6574" y="188640"/>
            <a:ext cx="675437" cy="623481"/>
          </a:xfrm>
          <a:prstGeom prst="rect">
            <a:avLst/>
          </a:prstGeom>
          <a:noFill/>
          <a:extLst>
            <a:ext uri="{909E8E84-426E-40DD-AFC4-6F175D3DCCD1}">
              <a14:hiddenFill xmlns:a14="http://schemas.microsoft.com/office/drawing/2010/main">
                <a:solidFill>
                  <a:srgbClr val="FFFFFF"/>
                </a:solidFill>
              </a14:hiddenFill>
            </a:ext>
          </a:extLst>
        </p:spPr>
      </p:pic>
      <p:sp>
        <p:nvSpPr>
          <p:cNvPr id="28" name="Flèche vers le bas 27"/>
          <p:cNvSpPr/>
          <p:nvPr/>
        </p:nvSpPr>
        <p:spPr>
          <a:xfrm>
            <a:off x="5796136" y="1328340"/>
            <a:ext cx="484632" cy="5324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1</a:t>
            </a:r>
            <a:endParaRPr lang="en-US" dirty="0">
              <a:solidFill>
                <a:schemeClr val="bg1"/>
              </a:solidFill>
              <a:latin typeface="Comic Sans MS" pitchFamily="66" charset="0"/>
            </a:endParaRPr>
          </a:p>
        </p:txBody>
      </p:sp>
      <p:sp>
        <p:nvSpPr>
          <p:cNvPr id="29" name="Rectangle à coins arrondis 28"/>
          <p:cNvSpPr/>
          <p:nvPr/>
        </p:nvSpPr>
        <p:spPr>
          <a:xfrm>
            <a:off x="6380996" y="1307380"/>
            <a:ext cx="2515692" cy="55341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Identify and </a:t>
            </a:r>
            <a:r>
              <a:rPr lang="en-US" sz="1200" dirty="0" err="1" smtClean="0">
                <a:solidFill>
                  <a:srgbClr val="002060"/>
                </a:solidFill>
                <a:latin typeface="Comic Sans MS" pitchFamily="66" charset="0"/>
                <a:cs typeface="Arial" charset="0"/>
              </a:rPr>
              <a:t>analyse</a:t>
            </a:r>
            <a:r>
              <a:rPr lang="en-US" sz="1200" dirty="0" smtClean="0">
                <a:solidFill>
                  <a:srgbClr val="002060"/>
                </a:solidFill>
                <a:latin typeface="Comic Sans MS" pitchFamily="66" charset="0"/>
                <a:cs typeface="Arial" charset="0"/>
              </a:rPr>
              <a:t> the hazards and critical steps</a:t>
            </a:r>
            <a:endParaRPr lang="en-US" sz="1200" dirty="0">
              <a:solidFill>
                <a:srgbClr val="002060"/>
              </a:solidFill>
              <a:latin typeface="Comic Sans MS" pitchFamily="66" charset="0"/>
              <a:cs typeface="Arial" charset="0"/>
            </a:endParaRPr>
          </a:p>
        </p:txBody>
      </p:sp>
      <p:sp>
        <p:nvSpPr>
          <p:cNvPr id="30" name="Rectangle à coins arrondis 29"/>
          <p:cNvSpPr/>
          <p:nvPr/>
        </p:nvSpPr>
        <p:spPr>
          <a:xfrm>
            <a:off x="6380996" y="1989236"/>
            <a:ext cx="2515692" cy="648072"/>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Identify the critical control points (CCP)</a:t>
            </a:r>
            <a:endParaRPr lang="en-US" sz="1200" dirty="0">
              <a:solidFill>
                <a:srgbClr val="002060"/>
              </a:solidFill>
              <a:latin typeface="Comic Sans MS" pitchFamily="66" charset="0"/>
              <a:cs typeface="Arial" charset="0"/>
            </a:endParaRPr>
          </a:p>
        </p:txBody>
      </p:sp>
      <p:sp>
        <p:nvSpPr>
          <p:cNvPr id="31" name="Rectangle à coins arrondis 30"/>
          <p:cNvSpPr/>
          <p:nvPr/>
        </p:nvSpPr>
        <p:spPr>
          <a:xfrm>
            <a:off x="6380995" y="2781324"/>
            <a:ext cx="2515694"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cs typeface="Arial" charset="0"/>
              </a:rPr>
              <a:t>Establish control of CCP critical limits to monitor hazards</a:t>
            </a:r>
            <a:endParaRPr lang="en-US" sz="1200" dirty="0">
              <a:solidFill>
                <a:srgbClr val="002060"/>
              </a:solidFill>
              <a:latin typeface="Comic Sans MS" pitchFamily="66" charset="0"/>
              <a:cs typeface="Arial" charset="0"/>
            </a:endParaRPr>
          </a:p>
        </p:txBody>
      </p:sp>
      <p:sp>
        <p:nvSpPr>
          <p:cNvPr id="32" name="Rectangle à coins arrondis 31"/>
          <p:cNvSpPr/>
          <p:nvPr/>
        </p:nvSpPr>
        <p:spPr>
          <a:xfrm>
            <a:off x="6380994" y="3544589"/>
            <a:ext cx="2515695" cy="60550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en-US" sz="1200" dirty="0" smtClean="0">
                <a:solidFill>
                  <a:srgbClr val="002060"/>
                </a:solidFill>
                <a:latin typeface="Comic Sans MS" pitchFamily="66" charset="0"/>
              </a:rPr>
              <a:t>Introduce monitoring procedures on every CCP</a:t>
            </a:r>
            <a:endParaRPr lang="en-US" sz="1200" dirty="0">
              <a:solidFill>
                <a:srgbClr val="002060"/>
              </a:solidFill>
              <a:latin typeface="Comic Sans MS" pitchFamily="66" charset="0"/>
            </a:endParaRPr>
          </a:p>
        </p:txBody>
      </p:sp>
      <p:sp>
        <p:nvSpPr>
          <p:cNvPr id="34" name="Rectangle à coins arrondis 33"/>
          <p:cNvSpPr/>
          <p:nvPr/>
        </p:nvSpPr>
        <p:spPr>
          <a:xfrm>
            <a:off x="6380995" y="4313390"/>
            <a:ext cx="2515693" cy="713511"/>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sz="1200" dirty="0" smtClean="0">
                <a:solidFill>
                  <a:srgbClr val="002060"/>
                </a:solidFill>
                <a:latin typeface="Comic Sans MS" pitchFamily="66" charset="0"/>
              </a:rPr>
              <a:t>Implement corrective actions if critical limits are exceeded</a:t>
            </a:r>
            <a:endParaRPr lang="en-US" sz="1200" dirty="0">
              <a:solidFill>
                <a:srgbClr val="002060"/>
              </a:solidFill>
              <a:latin typeface="Comic Sans MS" pitchFamily="66" charset="0"/>
              <a:cs typeface="Arial" charset="0"/>
            </a:endParaRPr>
          </a:p>
        </p:txBody>
      </p:sp>
      <p:sp>
        <p:nvSpPr>
          <p:cNvPr id="35" name="Rectangle à coins arrondis 34"/>
          <p:cNvSpPr/>
          <p:nvPr/>
        </p:nvSpPr>
        <p:spPr>
          <a:xfrm>
            <a:off x="6380995" y="5224239"/>
            <a:ext cx="2515694" cy="653033"/>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Check the effectiveness of hazard control measures</a:t>
            </a:r>
            <a:endParaRPr lang="en-US" sz="1200" dirty="0">
              <a:solidFill>
                <a:srgbClr val="002060"/>
              </a:solidFill>
              <a:latin typeface="Comic Sans MS" pitchFamily="66" charset="0"/>
            </a:endParaRPr>
          </a:p>
        </p:txBody>
      </p:sp>
      <p:sp>
        <p:nvSpPr>
          <p:cNvPr id="36" name="Flèche vers le bas 35"/>
          <p:cNvSpPr/>
          <p:nvPr/>
        </p:nvSpPr>
        <p:spPr>
          <a:xfrm>
            <a:off x="5796136" y="1989236"/>
            <a:ext cx="484632" cy="6480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2</a:t>
            </a:r>
            <a:endParaRPr lang="en-US" dirty="0">
              <a:solidFill>
                <a:schemeClr val="bg1"/>
              </a:solidFill>
              <a:latin typeface="Comic Sans MS" pitchFamily="66" charset="0"/>
            </a:endParaRPr>
          </a:p>
        </p:txBody>
      </p:sp>
      <p:sp>
        <p:nvSpPr>
          <p:cNvPr id="37" name="Flèche vers le bas 36"/>
          <p:cNvSpPr/>
          <p:nvPr/>
        </p:nvSpPr>
        <p:spPr>
          <a:xfrm>
            <a:off x="5796136" y="2781325"/>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3</a:t>
            </a:r>
            <a:endParaRPr lang="en-US" dirty="0">
              <a:solidFill>
                <a:schemeClr val="bg1"/>
              </a:solidFill>
              <a:latin typeface="Comic Sans MS" pitchFamily="66" charset="0"/>
            </a:endParaRPr>
          </a:p>
        </p:txBody>
      </p:sp>
      <p:sp>
        <p:nvSpPr>
          <p:cNvPr id="38" name="Flèche vers le bas 37"/>
          <p:cNvSpPr/>
          <p:nvPr/>
        </p:nvSpPr>
        <p:spPr>
          <a:xfrm>
            <a:off x="5796136" y="3544589"/>
            <a:ext cx="484632" cy="6055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4</a:t>
            </a:r>
            <a:endParaRPr lang="en-US" dirty="0">
              <a:solidFill>
                <a:schemeClr val="bg1"/>
              </a:solidFill>
              <a:latin typeface="Comic Sans MS" pitchFamily="66" charset="0"/>
            </a:endParaRPr>
          </a:p>
        </p:txBody>
      </p:sp>
      <p:sp>
        <p:nvSpPr>
          <p:cNvPr id="39" name="Flèche vers le bas 38"/>
          <p:cNvSpPr/>
          <p:nvPr/>
        </p:nvSpPr>
        <p:spPr>
          <a:xfrm>
            <a:off x="5796136" y="4313391"/>
            <a:ext cx="484632" cy="71351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5</a:t>
            </a:r>
            <a:endParaRPr lang="en-US" dirty="0">
              <a:solidFill>
                <a:schemeClr val="bg1"/>
              </a:solidFill>
              <a:latin typeface="Comic Sans MS" pitchFamily="66" charset="0"/>
            </a:endParaRPr>
          </a:p>
        </p:txBody>
      </p:sp>
      <p:sp>
        <p:nvSpPr>
          <p:cNvPr id="40" name="Flèche vers le bas 39"/>
          <p:cNvSpPr/>
          <p:nvPr/>
        </p:nvSpPr>
        <p:spPr>
          <a:xfrm>
            <a:off x="5796136" y="5224240"/>
            <a:ext cx="484632" cy="653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6</a:t>
            </a:r>
            <a:endParaRPr lang="en-US" dirty="0">
              <a:solidFill>
                <a:schemeClr val="bg1"/>
              </a:solidFill>
              <a:latin typeface="Comic Sans MS" pitchFamily="66" charset="0"/>
            </a:endParaRPr>
          </a:p>
        </p:txBody>
      </p:sp>
      <p:sp>
        <p:nvSpPr>
          <p:cNvPr id="41" name="Rectangle à coins arrondis 40"/>
          <p:cNvSpPr/>
          <p:nvPr/>
        </p:nvSpPr>
        <p:spPr>
          <a:xfrm>
            <a:off x="6380995" y="6016327"/>
            <a:ext cx="2515694" cy="581025"/>
          </a:xfrm>
          <a:prstGeom prst="roundRect">
            <a:avLst/>
          </a:prstGeom>
          <a:solidFill>
            <a:srgbClr val="E7FF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rgbClr val="002060"/>
                </a:solidFill>
                <a:latin typeface="Comic Sans MS" pitchFamily="66" charset="0"/>
              </a:rPr>
              <a:t>Keep register and build the HACCP folder</a:t>
            </a:r>
            <a:endParaRPr lang="en-US" sz="1200" dirty="0">
              <a:solidFill>
                <a:srgbClr val="002060"/>
              </a:solidFill>
              <a:latin typeface="Comic Sans MS" pitchFamily="66" charset="0"/>
            </a:endParaRPr>
          </a:p>
        </p:txBody>
      </p:sp>
      <p:sp>
        <p:nvSpPr>
          <p:cNvPr id="42" name="Flèche vers le bas 41"/>
          <p:cNvSpPr/>
          <p:nvPr/>
        </p:nvSpPr>
        <p:spPr>
          <a:xfrm>
            <a:off x="5796136" y="6016328"/>
            <a:ext cx="484632" cy="5810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latin typeface="Comic Sans MS" pitchFamily="66" charset="0"/>
              </a:rPr>
              <a:t>7</a:t>
            </a:r>
            <a:endParaRPr lang="en-US" dirty="0">
              <a:solidFill>
                <a:schemeClr val="bg1"/>
              </a:solidFill>
              <a:latin typeface="Comic Sans MS" pitchFamily="66" charset="0"/>
            </a:endParaRPr>
          </a:p>
        </p:txBody>
      </p:sp>
      <p:sp>
        <p:nvSpPr>
          <p:cNvPr id="43" name="Rectangle à coins arrondis 42"/>
          <p:cNvSpPr/>
          <p:nvPr>
            <p:custDataLst>
              <p:tags r:id="rId2"/>
            </p:custDataLst>
          </p:nvPr>
        </p:nvSpPr>
        <p:spPr>
          <a:xfrm>
            <a:off x="6380996" y="946571"/>
            <a:ext cx="2502674" cy="360809"/>
          </a:xfrm>
          <a:prstGeom prst="roundRect">
            <a:avLst>
              <a:gd name="adj" fmla="val 4030"/>
            </a:avLst>
          </a:prstGeom>
          <a:noFill/>
          <a:ln>
            <a:noFill/>
          </a:ln>
        </p:spPr>
        <p:style>
          <a:lnRef idx="2">
            <a:schemeClr val="accent6"/>
          </a:lnRef>
          <a:fillRef idx="1">
            <a:schemeClr val="lt1"/>
          </a:fillRef>
          <a:effectRef idx="0">
            <a:schemeClr val="accent6"/>
          </a:effectRef>
          <a:fontRef idx="minor">
            <a:schemeClr val="dk1"/>
          </a:fontRef>
        </p:style>
        <p:txBody>
          <a:bodyPr/>
          <a:lstStyle/>
          <a:p>
            <a:pPr>
              <a:defRPr/>
            </a:pPr>
            <a:r>
              <a:rPr lang="en-US" dirty="0" smtClean="0">
                <a:solidFill>
                  <a:srgbClr val="002060"/>
                </a:solidFill>
                <a:latin typeface="Comic Sans MS" pitchFamily="66" charset="0"/>
                <a:cs typeface="Arial" pitchFamily="34" charset="0"/>
              </a:rPr>
              <a:t>Principles:</a:t>
            </a:r>
            <a:endParaRPr lang="en-US" sz="1100" b="1" dirty="0" smtClean="0">
              <a:solidFill>
                <a:srgbClr val="002060"/>
              </a:solidFill>
              <a:latin typeface="Comic Sans MS" pitchFamily="66" charset="0"/>
              <a:cs typeface="Arial" pitchFamily="34" charset="0"/>
            </a:endParaRPr>
          </a:p>
          <a:p>
            <a:pPr>
              <a:defRPr/>
            </a:pPr>
            <a:endParaRPr lang="en-US" sz="1100" b="1" dirty="0">
              <a:solidFill>
                <a:srgbClr val="002060"/>
              </a:solidFill>
              <a:latin typeface="Comic Sans MS" pitchFamily="66" charset="0"/>
              <a:cs typeface="Arial" pitchFamily="34" charset="0"/>
            </a:endParaRPr>
          </a:p>
        </p:txBody>
      </p:sp>
      <p:pic>
        <p:nvPicPr>
          <p:cNvPr id="25" name="Picture 3" descr="C:\Users\AMI\AppData\Local\Microsoft\Windows\Temporary Internet Files\Content.IE5\S23ZM77D\MC900437990[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38515" y="274694"/>
            <a:ext cx="561677" cy="535165"/>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87624" y="2875217"/>
            <a:ext cx="3395207" cy="2675539"/>
          </a:xfrm>
          <a:prstGeom prst="rect">
            <a:avLst/>
          </a:prstGeom>
        </p:spPr>
      </p:pic>
    </p:spTree>
    <p:extLst>
      <p:ext uri="{BB962C8B-B14F-4D97-AF65-F5344CB8AC3E}">
        <p14:creationId xmlns:p14="http://schemas.microsoft.com/office/powerpoint/2010/main" val="167672542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2"/>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4"/>
</p:tagLst>
</file>

<file path=ppt/tags/tag12.xml><?xml version="1.0" encoding="utf-8"?>
<p:tagLst xmlns:a="http://schemas.openxmlformats.org/drawingml/2006/main" xmlns:r="http://schemas.openxmlformats.org/officeDocument/2006/relationships" xmlns:p="http://schemas.openxmlformats.org/presentationml/2006/main">
  <p:tag name="NUM" val="2"/>
</p:tagLst>
</file>

<file path=ppt/tags/tag13.xml><?xml version="1.0" encoding="utf-8"?>
<p:tagLst xmlns:a="http://schemas.openxmlformats.org/drawingml/2006/main" xmlns:r="http://schemas.openxmlformats.org/officeDocument/2006/relationships" xmlns:p="http://schemas.openxmlformats.org/presentationml/2006/main">
  <p:tag name="NUM" val="4"/>
</p:tagLst>
</file>

<file path=ppt/tags/tag14.xml><?xml version="1.0" encoding="utf-8"?>
<p:tagLst xmlns:a="http://schemas.openxmlformats.org/drawingml/2006/main" xmlns:r="http://schemas.openxmlformats.org/officeDocument/2006/relationships" xmlns:p="http://schemas.openxmlformats.org/presentationml/2006/main">
  <p:tag name="NUM" val="4"/>
</p:tagLst>
</file>

<file path=ppt/tags/tag15.xml><?xml version="1.0" encoding="utf-8"?>
<p:tagLst xmlns:a="http://schemas.openxmlformats.org/drawingml/2006/main" xmlns:r="http://schemas.openxmlformats.org/officeDocument/2006/relationships" xmlns:p="http://schemas.openxmlformats.org/presentationml/2006/main">
  <p:tag name="NUM" val="2"/>
</p:tagLst>
</file>

<file path=ppt/tags/tag16.xml><?xml version="1.0" encoding="utf-8"?>
<p:tagLst xmlns:a="http://schemas.openxmlformats.org/drawingml/2006/main" xmlns:r="http://schemas.openxmlformats.org/officeDocument/2006/relationships" xmlns:p="http://schemas.openxmlformats.org/presentationml/2006/main">
  <p:tag name="NUM" val="2"/>
</p:tagLst>
</file>

<file path=ppt/tags/tag17.xml><?xml version="1.0" encoding="utf-8"?>
<p:tagLst xmlns:a="http://schemas.openxmlformats.org/drawingml/2006/main" xmlns:r="http://schemas.openxmlformats.org/officeDocument/2006/relationships" xmlns:p="http://schemas.openxmlformats.org/presentationml/2006/main">
  <p:tag name="NUM" val="4"/>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4"/>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2"/>
</p:tagLst>
</file>

<file path=ppt/tags/tag21.xml><?xml version="1.0" encoding="utf-8"?>
<p:tagLst xmlns:a="http://schemas.openxmlformats.org/drawingml/2006/main" xmlns:r="http://schemas.openxmlformats.org/officeDocument/2006/relationships" xmlns:p="http://schemas.openxmlformats.org/presentationml/2006/main">
  <p:tag name="NUM" val="4"/>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3.xml><?xml version="1.0" encoding="utf-8"?>
<p:tagLst xmlns:a="http://schemas.openxmlformats.org/drawingml/2006/main" xmlns:r="http://schemas.openxmlformats.org/officeDocument/2006/relationships" xmlns:p="http://schemas.openxmlformats.org/presentationml/2006/main">
  <p:tag name="NUM" val="4"/>
</p:tagLst>
</file>

<file path=ppt/tags/tag24.xml><?xml version="1.0" encoding="utf-8"?>
<p:tagLst xmlns:a="http://schemas.openxmlformats.org/drawingml/2006/main" xmlns:r="http://schemas.openxmlformats.org/officeDocument/2006/relationships" xmlns:p="http://schemas.openxmlformats.org/presentationml/2006/main">
  <p:tag name="NUM" val="2"/>
</p:tagLst>
</file>

<file path=ppt/tags/tag25.xml><?xml version="1.0" encoding="utf-8"?>
<p:tagLst xmlns:a="http://schemas.openxmlformats.org/drawingml/2006/main" xmlns:r="http://schemas.openxmlformats.org/officeDocument/2006/relationships" xmlns:p="http://schemas.openxmlformats.org/presentationml/2006/main">
  <p:tag name="NUM" val="4"/>
</p:tagLst>
</file>

<file path=ppt/tags/tag26.xml><?xml version="1.0" encoding="utf-8"?>
<p:tagLst xmlns:a="http://schemas.openxmlformats.org/drawingml/2006/main" xmlns:r="http://schemas.openxmlformats.org/officeDocument/2006/relationships" xmlns:p="http://schemas.openxmlformats.org/presentationml/2006/main">
  <p:tag name="NUM" val="2"/>
</p:tagLst>
</file>

<file path=ppt/tags/tag27.xml><?xml version="1.0" encoding="utf-8"?>
<p:tagLst xmlns:a="http://schemas.openxmlformats.org/drawingml/2006/main" xmlns:r="http://schemas.openxmlformats.org/officeDocument/2006/relationships" xmlns:p="http://schemas.openxmlformats.org/presentationml/2006/main">
  <p:tag name="NUM" val="2"/>
</p:tagLst>
</file>

<file path=ppt/tags/tag28.xml><?xml version="1.0" encoding="utf-8"?>
<p:tagLst xmlns:a="http://schemas.openxmlformats.org/drawingml/2006/main" xmlns:r="http://schemas.openxmlformats.org/officeDocument/2006/relationships" xmlns:p="http://schemas.openxmlformats.org/presentationml/2006/main">
  <p:tag name="NUM" val="2"/>
</p:tagLst>
</file>

<file path=ppt/tags/tag29.xml><?xml version="1.0" encoding="utf-8"?>
<p:tagLst xmlns:a="http://schemas.openxmlformats.org/drawingml/2006/main" xmlns:r="http://schemas.openxmlformats.org/officeDocument/2006/relationships" xmlns:p="http://schemas.openxmlformats.org/presentationml/2006/main">
  <p:tag name="NUM" val="4"/>
</p:tagLst>
</file>

<file path=ppt/tags/tag3.xml><?xml version="1.0" encoding="utf-8"?>
<p:tagLst xmlns:a="http://schemas.openxmlformats.org/drawingml/2006/main" xmlns:r="http://schemas.openxmlformats.org/officeDocument/2006/relationships" xmlns:p="http://schemas.openxmlformats.org/presentationml/2006/main">
  <p:tag name="NUM" val="2"/>
</p:tagLst>
</file>

<file path=ppt/tags/tag30.xml><?xml version="1.0" encoding="utf-8"?>
<p:tagLst xmlns:a="http://schemas.openxmlformats.org/drawingml/2006/main" xmlns:r="http://schemas.openxmlformats.org/officeDocument/2006/relationships" xmlns:p="http://schemas.openxmlformats.org/presentationml/2006/main">
  <p:tag name="NUM" val="2"/>
</p:tagLst>
</file>

<file path=ppt/tags/tag31.xml><?xml version="1.0" encoding="utf-8"?>
<p:tagLst xmlns:a="http://schemas.openxmlformats.org/drawingml/2006/main" xmlns:r="http://schemas.openxmlformats.org/officeDocument/2006/relationships" xmlns:p="http://schemas.openxmlformats.org/presentationml/2006/main">
  <p:tag name="NUM" val="4"/>
</p:tagLst>
</file>

<file path=ppt/tags/tag32.xml><?xml version="1.0" encoding="utf-8"?>
<p:tagLst xmlns:a="http://schemas.openxmlformats.org/drawingml/2006/main" xmlns:r="http://schemas.openxmlformats.org/officeDocument/2006/relationships" xmlns:p="http://schemas.openxmlformats.org/presentationml/2006/main">
  <p:tag name="NUM" val="2"/>
</p:tagLst>
</file>

<file path=ppt/tags/tag33.xml><?xml version="1.0" encoding="utf-8"?>
<p:tagLst xmlns:a="http://schemas.openxmlformats.org/drawingml/2006/main" xmlns:r="http://schemas.openxmlformats.org/officeDocument/2006/relationships" xmlns:p="http://schemas.openxmlformats.org/presentationml/2006/main">
  <p:tag name="NUM" val="4"/>
</p:tagLst>
</file>

<file path=ppt/tags/tag34.xml><?xml version="1.0" encoding="utf-8"?>
<p:tagLst xmlns:a="http://schemas.openxmlformats.org/drawingml/2006/main" xmlns:r="http://schemas.openxmlformats.org/officeDocument/2006/relationships" xmlns:p="http://schemas.openxmlformats.org/presentationml/2006/main">
  <p:tag name="NUM" val="2"/>
</p:tagLst>
</file>

<file path=ppt/tags/tag35.xml><?xml version="1.0" encoding="utf-8"?>
<p:tagLst xmlns:a="http://schemas.openxmlformats.org/drawingml/2006/main" xmlns:r="http://schemas.openxmlformats.org/officeDocument/2006/relationships" xmlns:p="http://schemas.openxmlformats.org/presentationml/2006/main">
  <p:tag name="NUM" val="4"/>
</p:tagLst>
</file>

<file path=ppt/tags/tag36.xml><?xml version="1.0" encoding="utf-8"?>
<p:tagLst xmlns:a="http://schemas.openxmlformats.org/drawingml/2006/main" xmlns:r="http://schemas.openxmlformats.org/officeDocument/2006/relationships" xmlns:p="http://schemas.openxmlformats.org/presentationml/2006/main">
  <p:tag name="NUM" val="2"/>
</p:tagLst>
</file>

<file path=ppt/tags/tag37.xml><?xml version="1.0" encoding="utf-8"?>
<p:tagLst xmlns:a="http://schemas.openxmlformats.org/drawingml/2006/main" xmlns:r="http://schemas.openxmlformats.org/officeDocument/2006/relationships" xmlns:p="http://schemas.openxmlformats.org/presentationml/2006/main">
  <p:tag name="NUM" val="4"/>
</p:tagLst>
</file>

<file path=ppt/tags/tag38.xml><?xml version="1.0" encoding="utf-8"?>
<p:tagLst xmlns:a="http://schemas.openxmlformats.org/drawingml/2006/main" xmlns:r="http://schemas.openxmlformats.org/officeDocument/2006/relationships" xmlns:p="http://schemas.openxmlformats.org/presentationml/2006/main">
  <p:tag name="NUM" val="2"/>
</p:tagLst>
</file>

<file path=ppt/tags/tag39.xml><?xml version="1.0" encoding="utf-8"?>
<p:tagLst xmlns:a="http://schemas.openxmlformats.org/drawingml/2006/main" xmlns:r="http://schemas.openxmlformats.org/officeDocument/2006/relationships" xmlns:p="http://schemas.openxmlformats.org/presentationml/2006/main">
  <p:tag name="NUM" val="4"/>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2"/>
</p:tagLst>
</file>

<file path=ppt/tags/tag41.xml><?xml version="1.0" encoding="utf-8"?>
<p:tagLst xmlns:a="http://schemas.openxmlformats.org/drawingml/2006/main" xmlns:r="http://schemas.openxmlformats.org/officeDocument/2006/relationships" xmlns:p="http://schemas.openxmlformats.org/presentationml/2006/main">
  <p:tag name="NUM" val="4"/>
</p:tagLst>
</file>

<file path=ppt/tags/tag42.xml><?xml version="1.0" encoding="utf-8"?>
<p:tagLst xmlns:a="http://schemas.openxmlformats.org/drawingml/2006/main" xmlns:r="http://schemas.openxmlformats.org/officeDocument/2006/relationships" xmlns:p="http://schemas.openxmlformats.org/presentationml/2006/main">
  <p:tag name="NUM" val="2"/>
</p:tagLst>
</file>

<file path=ppt/tags/tag43.xml><?xml version="1.0" encoding="utf-8"?>
<p:tagLst xmlns:a="http://schemas.openxmlformats.org/drawingml/2006/main" xmlns:r="http://schemas.openxmlformats.org/officeDocument/2006/relationships" xmlns:p="http://schemas.openxmlformats.org/presentationml/2006/main">
  <p:tag name="NUM" val="4"/>
</p:tagLst>
</file>

<file path=ppt/tags/tag5.xml><?xml version="1.0" encoding="utf-8"?>
<p:tagLst xmlns:a="http://schemas.openxmlformats.org/drawingml/2006/main" xmlns:r="http://schemas.openxmlformats.org/officeDocument/2006/relationships" xmlns:p="http://schemas.openxmlformats.org/presentationml/2006/main">
  <p:tag name="NUM" val="4"/>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7.xml><?xml version="1.0" encoding="utf-8"?>
<p:tagLst xmlns:a="http://schemas.openxmlformats.org/drawingml/2006/main" xmlns:r="http://schemas.openxmlformats.org/officeDocument/2006/relationships" xmlns:p="http://schemas.openxmlformats.org/presentationml/2006/main">
  <p:tag name="NUM" val="4"/>
</p:tagLst>
</file>

<file path=ppt/tags/tag8.xml><?xml version="1.0" encoding="utf-8"?>
<p:tagLst xmlns:a="http://schemas.openxmlformats.org/drawingml/2006/main" xmlns:r="http://schemas.openxmlformats.org/officeDocument/2006/relationships" xmlns:p="http://schemas.openxmlformats.org/presentationml/2006/main">
  <p:tag name="NUM" val="2"/>
</p:tagLst>
</file>

<file path=ppt/tags/tag9.xml><?xml version="1.0" encoding="utf-8"?>
<p:tagLst xmlns:a="http://schemas.openxmlformats.org/drawingml/2006/main" xmlns:r="http://schemas.openxmlformats.org/officeDocument/2006/relationships" xmlns:p="http://schemas.openxmlformats.org/presentationml/2006/main">
  <p:tag name="NUM" val="4"/>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15138</TotalTime>
  <Words>3851</Words>
  <Application>Microsoft Office PowerPoint</Application>
  <PresentationFormat>Affichage à l'écran (4:3)</PresentationFormat>
  <Paragraphs>596</Paragraphs>
  <Slides>20</Slides>
  <Notes>0</Notes>
  <HiddenSlides>0</HiddenSlides>
  <MMClips>0</MMClips>
  <ScaleCrop>false</ScaleCrop>
  <HeadingPairs>
    <vt:vector size="4" baseType="variant">
      <vt:variant>
        <vt:lpstr>Thème</vt:lpstr>
      </vt:variant>
      <vt:variant>
        <vt:i4>1</vt:i4>
      </vt:variant>
      <vt:variant>
        <vt:lpstr>Titres des diapositives</vt:lpstr>
      </vt:variant>
      <vt:variant>
        <vt:i4>20</vt:i4>
      </vt:variant>
    </vt:vector>
  </HeadingPairs>
  <TitlesOfParts>
    <vt:vector size="21" baseType="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PRS</dc:title>
  <dc:creator>AMI</dc:creator>
  <cp:lastModifiedBy>Utilisateur</cp:lastModifiedBy>
  <cp:revision>295</cp:revision>
  <cp:lastPrinted>2015-08-08T06:37:32Z</cp:lastPrinted>
  <dcterms:created xsi:type="dcterms:W3CDTF">2013-03-09T10:57:39Z</dcterms:created>
  <dcterms:modified xsi:type="dcterms:W3CDTF">2025-05-26T07:23:30Z</dcterms:modified>
</cp:coreProperties>
</file>